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3.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8" r:id="rId1"/>
    <p:sldMasterId id="2147484024" r:id="rId2"/>
  </p:sldMasterIdLst>
  <p:notesMasterIdLst>
    <p:notesMasterId r:id="rId52"/>
  </p:notesMasterIdLst>
  <p:sldIdLst>
    <p:sldId id="351" r:id="rId3"/>
    <p:sldId id="394" r:id="rId4"/>
    <p:sldId id="388" r:id="rId5"/>
    <p:sldId id="311" r:id="rId6"/>
    <p:sldId id="312" r:id="rId7"/>
    <p:sldId id="313" r:id="rId8"/>
    <p:sldId id="314" r:id="rId9"/>
    <p:sldId id="354" r:id="rId10"/>
    <p:sldId id="331" r:id="rId11"/>
    <p:sldId id="332" r:id="rId12"/>
    <p:sldId id="316" r:id="rId13"/>
    <p:sldId id="317" r:id="rId14"/>
    <p:sldId id="318" r:id="rId15"/>
    <p:sldId id="358" r:id="rId16"/>
    <p:sldId id="341" r:id="rId17"/>
    <p:sldId id="340" r:id="rId18"/>
    <p:sldId id="404" r:id="rId19"/>
    <p:sldId id="389" r:id="rId20"/>
    <p:sldId id="329" r:id="rId21"/>
    <p:sldId id="330" r:id="rId22"/>
    <p:sldId id="405" r:id="rId23"/>
    <p:sldId id="406" r:id="rId24"/>
    <p:sldId id="407" r:id="rId25"/>
    <p:sldId id="408" r:id="rId26"/>
    <p:sldId id="397" r:id="rId27"/>
    <p:sldId id="400" r:id="rId28"/>
    <p:sldId id="399" r:id="rId29"/>
    <p:sldId id="392" r:id="rId30"/>
    <p:sldId id="386" r:id="rId31"/>
    <p:sldId id="401" r:id="rId32"/>
    <p:sldId id="396" r:id="rId33"/>
    <p:sldId id="357" r:id="rId34"/>
    <p:sldId id="390" r:id="rId35"/>
    <p:sldId id="361" r:id="rId36"/>
    <p:sldId id="371" r:id="rId37"/>
    <p:sldId id="339" r:id="rId38"/>
    <p:sldId id="395" r:id="rId39"/>
    <p:sldId id="403" r:id="rId40"/>
    <p:sldId id="382" r:id="rId41"/>
    <p:sldId id="338" r:id="rId42"/>
    <p:sldId id="372" r:id="rId43"/>
    <p:sldId id="373" r:id="rId44"/>
    <p:sldId id="381" r:id="rId45"/>
    <p:sldId id="375" r:id="rId46"/>
    <p:sldId id="376" r:id="rId47"/>
    <p:sldId id="377" r:id="rId48"/>
    <p:sldId id="378" r:id="rId49"/>
    <p:sldId id="379" r:id="rId50"/>
    <p:sldId id="380" r:id="rId51"/>
  </p:sldIdLst>
  <p:sldSz cx="12192000" cy="6858000"/>
  <p:notesSz cx="6858000" cy="9144000"/>
  <p:defaultText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F60DB90-FF3B-7D4A-B4A3-DEFE43592B47}">
          <p14:sldIdLst>
            <p14:sldId id="351"/>
            <p14:sldId id="394"/>
          </p14:sldIdLst>
        </p14:section>
        <p14:section name="Overview" id="{55D9A923-D630-2548-B789-398FD3AC268E}">
          <p14:sldIdLst>
            <p14:sldId id="388"/>
            <p14:sldId id="311"/>
            <p14:sldId id="312"/>
            <p14:sldId id="313"/>
            <p14:sldId id="314"/>
            <p14:sldId id="354"/>
            <p14:sldId id="331"/>
            <p14:sldId id="332"/>
            <p14:sldId id="316"/>
            <p14:sldId id="317"/>
            <p14:sldId id="318"/>
            <p14:sldId id="358"/>
            <p14:sldId id="341"/>
            <p14:sldId id="340"/>
          </p14:sldIdLst>
        </p14:section>
        <p14:section name="Analytics" id="{90D4E2FF-4D9C-F24D-9043-37E1CDD8F571}">
          <p14:sldIdLst>
            <p14:sldId id="404"/>
          </p14:sldIdLst>
        </p14:section>
        <p14:section name="Discovery" id="{1BCB46F3-E96D-4244-82CF-1AFAB190299A}">
          <p14:sldIdLst>
            <p14:sldId id="389"/>
            <p14:sldId id="329"/>
            <p14:sldId id="330"/>
          </p14:sldIdLst>
        </p14:section>
        <p14:section name="Data Access" id="{B946C411-CFA3-AB4E-99E6-7239BE13A9D6}">
          <p14:sldIdLst>
            <p14:sldId id="405"/>
            <p14:sldId id="406"/>
            <p14:sldId id="407"/>
            <p14:sldId id="408"/>
          </p14:sldIdLst>
        </p14:section>
        <p14:section name="Security" id="{802E9D1C-6DCA-204A-BB0B-2180B1EDD81D}">
          <p14:sldIdLst>
            <p14:sldId id="397"/>
            <p14:sldId id="400"/>
            <p14:sldId id="399"/>
          </p14:sldIdLst>
        </p14:section>
        <p14:section name="Wrap-up" id="{B6F86E4D-5692-DE4D-93DE-09254B1DAFD1}">
          <p14:sldIdLst>
            <p14:sldId id="392"/>
            <p14:sldId id="386"/>
            <p14:sldId id="401"/>
            <p14:sldId id="396"/>
            <p14:sldId id="357"/>
            <p14:sldId id="390"/>
          </p14:sldIdLst>
        </p14:section>
        <p14:section name="Clinical Reasoning" id="{AFD4017A-983E-4244-B99D-602DD4672DF1}">
          <p14:sldIdLst>
            <p14:sldId id="361"/>
            <p14:sldId id="371"/>
          </p14:sldIdLst>
        </p14:section>
        <p14:section name="Closing" id="{82696291-82D2-DC48-99BE-85B1CFC69E46}">
          <p14:sldIdLst>
            <p14:sldId id="339"/>
            <p14:sldId id="395"/>
            <p14:sldId id="403"/>
            <p14:sldId id="382"/>
          </p14:sldIdLst>
        </p14:section>
        <p14:section name="Sample Content" id="{6DCF727E-9C28-854D-ADF5-320F37B814CB}">
          <p14:sldIdLst>
            <p14:sldId id="338"/>
            <p14:sldId id="372"/>
            <p14:sldId id="373"/>
            <p14:sldId id="381"/>
            <p14:sldId id="375"/>
            <p14:sldId id="376"/>
            <p14:sldId id="377"/>
            <p14:sldId id="378"/>
            <p14:sldId id="379"/>
            <p14:sldId id="38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1821"/>
    <a:srgbClr val="1795D5"/>
    <a:srgbClr val="37757F"/>
    <a:srgbClr val="1981CA"/>
    <a:srgbClr val="1113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25"/>
    <p:restoredTop sz="78571" autoAdjust="0"/>
  </p:normalViewPr>
  <p:slideViewPr>
    <p:cSldViewPr snapToGrid="0" snapToObjects="1">
      <p:cViewPr varScale="1">
        <p:scale>
          <a:sx n="98" d="100"/>
          <a:sy n="98" d="100"/>
        </p:scale>
        <p:origin x="1184"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F8F66D-B125-7848-90F5-1545BE030189}" type="doc">
      <dgm:prSet loTypeId="urn:microsoft.com/office/officeart/2005/8/layout/gear1" loCatId="" qsTypeId="urn:microsoft.com/office/officeart/2005/8/quickstyle/simple4" qsCatId="simple" csTypeId="urn:microsoft.com/office/officeart/2005/8/colors/accent1_2" csCatId="accent1" phldr="1"/>
      <dgm:spPr/>
    </dgm:pt>
    <dgm:pt modelId="{79D3FDE7-4C4B-174C-B59C-ABA86CA0DBFD}">
      <dgm:prSet phldrT="[Text]"/>
      <dgm:spPr/>
      <dgm:t>
        <a:bodyPr/>
        <a:lstStyle/>
        <a:p>
          <a:r>
            <a:rPr lang="en-US" dirty="0"/>
            <a:t>CDS Service Logic</a:t>
          </a:r>
        </a:p>
      </dgm:t>
    </dgm:pt>
    <dgm:pt modelId="{FB18C6B5-B10D-774D-988F-8198993E4018}" type="parTrans" cxnId="{AEE6740F-303B-9044-8AE9-8ECED88F064A}">
      <dgm:prSet/>
      <dgm:spPr/>
      <dgm:t>
        <a:bodyPr/>
        <a:lstStyle/>
        <a:p>
          <a:endParaRPr lang="en-US"/>
        </a:p>
      </dgm:t>
    </dgm:pt>
    <dgm:pt modelId="{BB8C6F33-6964-F34E-867B-85C753AFADDE}" type="sibTrans" cxnId="{AEE6740F-303B-9044-8AE9-8ECED88F064A}">
      <dgm:prSet/>
      <dgm:spPr/>
      <dgm:t>
        <a:bodyPr/>
        <a:lstStyle/>
        <a:p>
          <a:endParaRPr lang="en-US"/>
        </a:p>
      </dgm:t>
    </dgm:pt>
    <dgm:pt modelId="{24C72E16-4A30-9A40-BB3B-6A56DAFB7CA4}" type="pres">
      <dgm:prSet presAssocID="{B0F8F66D-B125-7848-90F5-1545BE030189}" presName="composite" presStyleCnt="0">
        <dgm:presLayoutVars>
          <dgm:chMax val="3"/>
          <dgm:animLvl val="lvl"/>
          <dgm:resizeHandles val="exact"/>
        </dgm:presLayoutVars>
      </dgm:prSet>
      <dgm:spPr/>
    </dgm:pt>
    <dgm:pt modelId="{2B390196-1B64-3F46-860A-8157836F3E6F}" type="pres">
      <dgm:prSet presAssocID="{79D3FDE7-4C4B-174C-B59C-ABA86CA0DBFD}" presName="gear1" presStyleLbl="node1" presStyleIdx="0" presStyleCnt="1">
        <dgm:presLayoutVars>
          <dgm:chMax val="1"/>
          <dgm:bulletEnabled val="1"/>
        </dgm:presLayoutVars>
      </dgm:prSet>
      <dgm:spPr/>
    </dgm:pt>
    <dgm:pt modelId="{6D75B513-8CC1-6049-98C8-3E81AC270C78}" type="pres">
      <dgm:prSet presAssocID="{79D3FDE7-4C4B-174C-B59C-ABA86CA0DBFD}" presName="gear1srcNode" presStyleLbl="node1" presStyleIdx="0" presStyleCnt="1"/>
      <dgm:spPr/>
    </dgm:pt>
    <dgm:pt modelId="{7C2959E9-056B-3F40-9F07-EEC8F1AC3434}" type="pres">
      <dgm:prSet presAssocID="{79D3FDE7-4C4B-174C-B59C-ABA86CA0DBFD}" presName="gear1dstNode" presStyleLbl="node1" presStyleIdx="0" presStyleCnt="1"/>
      <dgm:spPr/>
    </dgm:pt>
    <dgm:pt modelId="{CDB394F3-ABD5-CE4A-9934-BE5DE3B08239}" type="pres">
      <dgm:prSet presAssocID="{BB8C6F33-6964-F34E-867B-85C753AFADDE}" presName="connector1" presStyleLbl="sibTrans2D1" presStyleIdx="0" presStyleCnt="1"/>
      <dgm:spPr/>
    </dgm:pt>
  </dgm:ptLst>
  <dgm:cxnLst>
    <dgm:cxn modelId="{AEE6740F-303B-9044-8AE9-8ECED88F064A}" srcId="{B0F8F66D-B125-7848-90F5-1545BE030189}" destId="{79D3FDE7-4C4B-174C-B59C-ABA86CA0DBFD}" srcOrd="0" destOrd="0" parTransId="{FB18C6B5-B10D-774D-988F-8198993E4018}" sibTransId="{BB8C6F33-6964-F34E-867B-85C753AFADDE}"/>
    <dgm:cxn modelId="{4EE7961C-E0B0-A347-8383-B09440E8BCDB}" type="presOf" srcId="{BB8C6F33-6964-F34E-867B-85C753AFADDE}" destId="{CDB394F3-ABD5-CE4A-9934-BE5DE3B08239}" srcOrd="0" destOrd="0" presId="urn:microsoft.com/office/officeart/2005/8/layout/gear1"/>
    <dgm:cxn modelId="{D1C0A550-1BE7-5B40-98BB-224FB89ACA8E}" type="presOf" srcId="{B0F8F66D-B125-7848-90F5-1545BE030189}" destId="{24C72E16-4A30-9A40-BB3B-6A56DAFB7CA4}" srcOrd="0" destOrd="0" presId="urn:microsoft.com/office/officeart/2005/8/layout/gear1"/>
    <dgm:cxn modelId="{1BD65965-58F1-0047-B5AE-68734A550BC4}" type="presOf" srcId="{79D3FDE7-4C4B-174C-B59C-ABA86CA0DBFD}" destId="{2B390196-1B64-3F46-860A-8157836F3E6F}" srcOrd="0" destOrd="0" presId="urn:microsoft.com/office/officeart/2005/8/layout/gear1"/>
    <dgm:cxn modelId="{6A14C5B2-A778-B940-BCB9-83F8C12624BB}" type="presOf" srcId="{79D3FDE7-4C4B-174C-B59C-ABA86CA0DBFD}" destId="{6D75B513-8CC1-6049-98C8-3E81AC270C78}" srcOrd="1" destOrd="0" presId="urn:microsoft.com/office/officeart/2005/8/layout/gear1"/>
    <dgm:cxn modelId="{F7520FD1-C0B4-6948-AD71-D063AB7320DC}" type="presOf" srcId="{79D3FDE7-4C4B-174C-B59C-ABA86CA0DBFD}" destId="{7C2959E9-056B-3F40-9F07-EEC8F1AC3434}" srcOrd="2" destOrd="0" presId="urn:microsoft.com/office/officeart/2005/8/layout/gear1"/>
    <dgm:cxn modelId="{FAFD54AF-A4A7-8C4B-BD11-102E015C8B4F}" type="presParOf" srcId="{24C72E16-4A30-9A40-BB3B-6A56DAFB7CA4}" destId="{2B390196-1B64-3F46-860A-8157836F3E6F}" srcOrd="0" destOrd="0" presId="urn:microsoft.com/office/officeart/2005/8/layout/gear1"/>
    <dgm:cxn modelId="{FA253344-E61C-BE4E-BD2F-3251CF2F2ADF}" type="presParOf" srcId="{24C72E16-4A30-9A40-BB3B-6A56DAFB7CA4}" destId="{6D75B513-8CC1-6049-98C8-3E81AC270C78}" srcOrd="1" destOrd="0" presId="urn:microsoft.com/office/officeart/2005/8/layout/gear1"/>
    <dgm:cxn modelId="{4D8861F8-406F-3A40-95E1-DA1CAF7CD536}" type="presParOf" srcId="{24C72E16-4A30-9A40-BB3B-6A56DAFB7CA4}" destId="{7C2959E9-056B-3F40-9F07-EEC8F1AC3434}" srcOrd="2" destOrd="0" presId="urn:microsoft.com/office/officeart/2005/8/layout/gear1"/>
    <dgm:cxn modelId="{92E74E04-47B7-B04C-A163-267B1369FE5F}" type="presParOf" srcId="{24C72E16-4A30-9A40-BB3B-6A56DAFB7CA4}" destId="{CDB394F3-ABD5-CE4A-9934-BE5DE3B08239}" srcOrd="3" destOrd="0" presId="urn:microsoft.com/office/officeart/2005/8/layout/gear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908963-F0EA-2344-9EA8-78E3D182A31C}" type="doc">
      <dgm:prSet loTypeId="urn:microsoft.com/office/officeart/2005/8/layout/venn1" loCatId="" qsTypeId="urn:microsoft.com/office/officeart/2005/8/quickstyle/simple4" qsCatId="simple" csTypeId="urn:microsoft.com/office/officeart/2005/8/colors/colorful5" csCatId="colorful" phldr="1"/>
      <dgm:spPr/>
    </dgm:pt>
    <dgm:pt modelId="{62FB3071-DA77-BF4F-8746-4EC2DC095631}">
      <dgm:prSet phldrT="[Text]"/>
      <dgm:spPr/>
      <dgm:t>
        <a:bodyPr/>
        <a:lstStyle/>
        <a:p>
          <a:r>
            <a:rPr lang="en-US" dirty="0"/>
            <a:t>Local Decision Support</a:t>
          </a:r>
        </a:p>
      </dgm:t>
    </dgm:pt>
    <dgm:pt modelId="{13C3B380-D390-674D-A28B-24C9B99DDA04}" type="parTrans" cxnId="{CE0BB67C-2631-954A-B441-71C48F3AB048}">
      <dgm:prSet/>
      <dgm:spPr/>
      <dgm:t>
        <a:bodyPr/>
        <a:lstStyle/>
        <a:p>
          <a:endParaRPr lang="en-US"/>
        </a:p>
      </dgm:t>
    </dgm:pt>
    <dgm:pt modelId="{87D9F3D2-E395-444E-ABD6-45522E1F900A}" type="sibTrans" cxnId="{CE0BB67C-2631-954A-B441-71C48F3AB048}">
      <dgm:prSet/>
      <dgm:spPr/>
      <dgm:t>
        <a:bodyPr/>
        <a:lstStyle/>
        <a:p>
          <a:endParaRPr lang="en-US"/>
        </a:p>
      </dgm:t>
    </dgm:pt>
    <dgm:pt modelId="{87ECC7FC-F08C-2143-BEC3-5B16CF69B50D}">
      <dgm:prSet phldrT="[Text]"/>
      <dgm:spPr/>
      <dgm:t>
        <a:bodyPr/>
        <a:lstStyle/>
        <a:p>
          <a:r>
            <a:rPr lang="en-US" dirty="0"/>
            <a:t>Remote Decision Support</a:t>
          </a:r>
        </a:p>
      </dgm:t>
    </dgm:pt>
    <dgm:pt modelId="{9F9A1CFC-E7FC-FE4B-A13C-4341E82158CF}" type="parTrans" cxnId="{BFA1B1FB-2B99-EC40-93FC-29AB6B4B4448}">
      <dgm:prSet/>
      <dgm:spPr/>
      <dgm:t>
        <a:bodyPr/>
        <a:lstStyle/>
        <a:p>
          <a:endParaRPr lang="en-US"/>
        </a:p>
      </dgm:t>
    </dgm:pt>
    <dgm:pt modelId="{3ADCAF77-8850-7F46-9CFE-F80C775EF425}" type="sibTrans" cxnId="{BFA1B1FB-2B99-EC40-93FC-29AB6B4B4448}">
      <dgm:prSet/>
      <dgm:spPr/>
      <dgm:t>
        <a:bodyPr/>
        <a:lstStyle/>
        <a:p>
          <a:endParaRPr lang="en-US"/>
        </a:p>
      </dgm:t>
    </dgm:pt>
    <dgm:pt modelId="{C58F3D4B-01BD-2543-BF1E-56C619BE1ACD}" type="pres">
      <dgm:prSet presAssocID="{D8908963-F0EA-2344-9EA8-78E3D182A31C}" presName="compositeShape" presStyleCnt="0">
        <dgm:presLayoutVars>
          <dgm:chMax val="7"/>
          <dgm:dir/>
          <dgm:resizeHandles val="exact"/>
        </dgm:presLayoutVars>
      </dgm:prSet>
      <dgm:spPr/>
    </dgm:pt>
    <dgm:pt modelId="{F0E186A8-8A15-504C-9CA5-C6663775A6BF}" type="pres">
      <dgm:prSet presAssocID="{62FB3071-DA77-BF4F-8746-4EC2DC095631}" presName="circ1" presStyleLbl="vennNode1" presStyleIdx="0" presStyleCnt="2"/>
      <dgm:spPr/>
    </dgm:pt>
    <dgm:pt modelId="{2466CF7E-F985-A644-80FF-25872C7F5504}" type="pres">
      <dgm:prSet presAssocID="{62FB3071-DA77-BF4F-8746-4EC2DC095631}" presName="circ1Tx" presStyleLbl="revTx" presStyleIdx="0" presStyleCnt="0">
        <dgm:presLayoutVars>
          <dgm:chMax val="0"/>
          <dgm:chPref val="0"/>
          <dgm:bulletEnabled val="1"/>
        </dgm:presLayoutVars>
      </dgm:prSet>
      <dgm:spPr/>
    </dgm:pt>
    <dgm:pt modelId="{44E45DF4-5AC5-1C4C-A16D-075D05CF1AE2}" type="pres">
      <dgm:prSet presAssocID="{87ECC7FC-F08C-2143-BEC3-5B16CF69B50D}" presName="circ2" presStyleLbl="vennNode1" presStyleIdx="1" presStyleCnt="2"/>
      <dgm:spPr/>
    </dgm:pt>
    <dgm:pt modelId="{4CBC1C4B-99F3-2447-A6FD-AC2FAA3B0A01}" type="pres">
      <dgm:prSet presAssocID="{87ECC7FC-F08C-2143-BEC3-5B16CF69B50D}" presName="circ2Tx" presStyleLbl="revTx" presStyleIdx="0" presStyleCnt="0">
        <dgm:presLayoutVars>
          <dgm:chMax val="0"/>
          <dgm:chPref val="0"/>
          <dgm:bulletEnabled val="1"/>
        </dgm:presLayoutVars>
      </dgm:prSet>
      <dgm:spPr/>
    </dgm:pt>
  </dgm:ptLst>
  <dgm:cxnLst>
    <dgm:cxn modelId="{7E31803B-81CA-464B-B366-B28B47A5F9B4}" type="presOf" srcId="{87ECC7FC-F08C-2143-BEC3-5B16CF69B50D}" destId="{4CBC1C4B-99F3-2447-A6FD-AC2FAA3B0A01}" srcOrd="1" destOrd="0" presId="urn:microsoft.com/office/officeart/2005/8/layout/venn1"/>
    <dgm:cxn modelId="{5B894F49-D4E5-7648-B5D0-C70F9D0991F9}" type="presOf" srcId="{D8908963-F0EA-2344-9EA8-78E3D182A31C}" destId="{C58F3D4B-01BD-2543-BF1E-56C619BE1ACD}" srcOrd="0" destOrd="0" presId="urn:microsoft.com/office/officeart/2005/8/layout/venn1"/>
    <dgm:cxn modelId="{DB31B96B-13A5-3843-98C1-1CE87AF65764}" type="presOf" srcId="{62FB3071-DA77-BF4F-8746-4EC2DC095631}" destId="{F0E186A8-8A15-504C-9CA5-C6663775A6BF}" srcOrd="0" destOrd="0" presId="urn:microsoft.com/office/officeart/2005/8/layout/venn1"/>
    <dgm:cxn modelId="{E7598272-661D-5D40-A2B3-AFDF41720763}" type="presOf" srcId="{62FB3071-DA77-BF4F-8746-4EC2DC095631}" destId="{2466CF7E-F985-A644-80FF-25872C7F5504}" srcOrd="1" destOrd="0" presId="urn:microsoft.com/office/officeart/2005/8/layout/venn1"/>
    <dgm:cxn modelId="{CE0BB67C-2631-954A-B441-71C48F3AB048}" srcId="{D8908963-F0EA-2344-9EA8-78E3D182A31C}" destId="{62FB3071-DA77-BF4F-8746-4EC2DC095631}" srcOrd="0" destOrd="0" parTransId="{13C3B380-D390-674D-A28B-24C9B99DDA04}" sibTransId="{87D9F3D2-E395-444E-ABD6-45522E1F900A}"/>
    <dgm:cxn modelId="{5CC6B18D-3672-1E4F-B618-B85DDBC53D29}" type="presOf" srcId="{87ECC7FC-F08C-2143-BEC3-5B16CF69B50D}" destId="{44E45DF4-5AC5-1C4C-A16D-075D05CF1AE2}" srcOrd="0" destOrd="0" presId="urn:microsoft.com/office/officeart/2005/8/layout/venn1"/>
    <dgm:cxn modelId="{BFA1B1FB-2B99-EC40-93FC-29AB6B4B4448}" srcId="{D8908963-F0EA-2344-9EA8-78E3D182A31C}" destId="{87ECC7FC-F08C-2143-BEC3-5B16CF69B50D}" srcOrd="1" destOrd="0" parTransId="{9F9A1CFC-E7FC-FE4B-A13C-4341E82158CF}" sibTransId="{3ADCAF77-8850-7F46-9CFE-F80C775EF425}"/>
    <dgm:cxn modelId="{357C3DFC-2A11-D349-9920-A3D6AC0050EB}" type="presParOf" srcId="{C58F3D4B-01BD-2543-BF1E-56C619BE1ACD}" destId="{F0E186A8-8A15-504C-9CA5-C6663775A6BF}" srcOrd="0" destOrd="0" presId="urn:microsoft.com/office/officeart/2005/8/layout/venn1"/>
    <dgm:cxn modelId="{82B83877-ECDB-0C44-BD8E-B2E7B3916E1C}" type="presParOf" srcId="{C58F3D4B-01BD-2543-BF1E-56C619BE1ACD}" destId="{2466CF7E-F985-A644-80FF-25872C7F5504}" srcOrd="1" destOrd="0" presId="urn:microsoft.com/office/officeart/2005/8/layout/venn1"/>
    <dgm:cxn modelId="{A88FB625-DFF5-E349-9E4F-642278CFD497}" type="presParOf" srcId="{C58F3D4B-01BD-2543-BF1E-56C619BE1ACD}" destId="{44E45DF4-5AC5-1C4C-A16D-075D05CF1AE2}" srcOrd="2" destOrd="0" presId="urn:microsoft.com/office/officeart/2005/8/layout/venn1"/>
    <dgm:cxn modelId="{8E27E903-664E-304F-8BBA-38A931FDB5CC}" type="presParOf" srcId="{C58F3D4B-01BD-2543-BF1E-56C619BE1ACD}" destId="{4CBC1C4B-99F3-2447-A6FD-AC2FAA3B0A01}"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390196-1B64-3F46-860A-8157836F3E6F}">
      <dsp:nvSpPr>
        <dsp:cNvPr id="0" name=""/>
        <dsp:cNvSpPr/>
      </dsp:nvSpPr>
      <dsp:spPr>
        <a:xfrm>
          <a:off x="2144058" y="1509058"/>
          <a:ext cx="3319929" cy="3319929"/>
        </a:xfrm>
        <a:prstGeom prst="gear9">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r>
            <a:rPr lang="en-US" sz="3800" kern="1200" dirty="0"/>
            <a:t>CDS Service Logic</a:t>
          </a:r>
        </a:p>
      </dsp:txBody>
      <dsp:txXfrm>
        <a:off x="2811511" y="2286736"/>
        <a:ext cx="1985023" cy="1706512"/>
      </dsp:txXfrm>
    </dsp:sp>
    <dsp:sp modelId="{CDB394F3-ABD5-CE4A-9934-BE5DE3B08239}">
      <dsp:nvSpPr>
        <dsp:cNvPr id="0" name=""/>
        <dsp:cNvSpPr/>
      </dsp:nvSpPr>
      <dsp:spPr>
        <a:xfrm>
          <a:off x="2357414" y="911733"/>
          <a:ext cx="4083512" cy="4083512"/>
        </a:xfrm>
        <a:prstGeom prst="circularArrow">
          <a:avLst>
            <a:gd name="adj1" fmla="val 4878"/>
            <a:gd name="adj2" fmla="val 312630"/>
            <a:gd name="adj3" fmla="val 3258797"/>
            <a:gd name="adj4" fmla="val 15070241"/>
            <a:gd name="adj5" fmla="val 5691"/>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E186A8-8A15-504C-9CA5-C6663775A6BF}">
      <dsp:nvSpPr>
        <dsp:cNvPr id="0" name=""/>
        <dsp:cNvSpPr/>
      </dsp:nvSpPr>
      <dsp:spPr>
        <a:xfrm>
          <a:off x="1534447" y="11835"/>
          <a:ext cx="4327666" cy="4327666"/>
        </a:xfrm>
        <a:prstGeom prst="ellipse">
          <a:avLst/>
        </a:prstGeom>
        <a:gradFill rotWithShape="0">
          <a:gsLst>
            <a:gs pos="0">
              <a:schemeClr val="accent5">
                <a:alpha val="50000"/>
                <a:hueOff val="0"/>
                <a:satOff val="0"/>
                <a:lumOff val="0"/>
                <a:alphaOff val="0"/>
                <a:satMod val="103000"/>
                <a:lumMod val="102000"/>
                <a:tint val="94000"/>
              </a:schemeClr>
            </a:gs>
            <a:gs pos="50000">
              <a:schemeClr val="accent5">
                <a:alpha val="50000"/>
                <a:hueOff val="0"/>
                <a:satOff val="0"/>
                <a:lumOff val="0"/>
                <a:alphaOff val="0"/>
                <a:satMod val="110000"/>
                <a:lumMod val="100000"/>
                <a:shade val="100000"/>
              </a:schemeClr>
            </a:gs>
            <a:gs pos="100000">
              <a:schemeClr val="accent5">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533650">
            <a:lnSpc>
              <a:spcPct val="90000"/>
            </a:lnSpc>
            <a:spcBef>
              <a:spcPct val="0"/>
            </a:spcBef>
            <a:spcAft>
              <a:spcPct val="35000"/>
            </a:spcAft>
            <a:buNone/>
          </a:pPr>
          <a:r>
            <a:rPr lang="en-US" sz="5700" kern="1200" dirty="0"/>
            <a:t>Local Decision Support</a:t>
          </a:r>
        </a:p>
      </dsp:txBody>
      <dsp:txXfrm>
        <a:off x="2138760" y="522160"/>
        <a:ext cx="2495231" cy="3307016"/>
      </dsp:txXfrm>
    </dsp:sp>
    <dsp:sp modelId="{44E45DF4-5AC5-1C4C-A16D-075D05CF1AE2}">
      <dsp:nvSpPr>
        <dsp:cNvPr id="0" name=""/>
        <dsp:cNvSpPr/>
      </dsp:nvSpPr>
      <dsp:spPr>
        <a:xfrm>
          <a:off x="4653486" y="11835"/>
          <a:ext cx="4327666" cy="4327666"/>
        </a:xfrm>
        <a:prstGeom prst="ellipse">
          <a:avLst/>
        </a:prstGeom>
        <a:gradFill rotWithShape="0">
          <a:gsLst>
            <a:gs pos="0">
              <a:schemeClr val="accent5">
                <a:alpha val="50000"/>
                <a:hueOff val="-6758543"/>
                <a:satOff val="-17419"/>
                <a:lumOff val="-11765"/>
                <a:alphaOff val="0"/>
                <a:satMod val="103000"/>
                <a:lumMod val="102000"/>
                <a:tint val="94000"/>
              </a:schemeClr>
            </a:gs>
            <a:gs pos="50000">
              <a:schemeClr val="accent5">
                <a:alpha val="50000"/>
                <a:hueOff val="-6758543"/>
                <a:satOff val="-17419"/>
                <a:lumOff val="-11765"/>
                <a:alphaOff val="0"/>
                <a:satMod val="110000"/>
                <a:lumMod val="100000"/>
                <a:shade val="100000"/>
              </a:schemeClr>
            </a:gs>
            <a:gs pos="100000">
              <a:schemeClr val="accent5">
                <a:alpha val="50000"/>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533650">
            <a:lnSpc>
              <a:spcPct val="90000"/>
            </a:lnSpc>
            <a:spcBef>
              <a:spcPct val="0"/>
            </a:spcBef>
            <a:spcAft>
              <a:spcPct val="35000"/>
            </a:spcAft>
            <a:buNone/>
          </a:pPr>
          <a:r>
            <a:rPr lang="en-US" sz="5700" kern="1200" dirty="0"/>
            <a:t>Remote Decision Support</a:t>
          </a:r>
        </a:p>
      </dsp:txBody>
      <dsp:txXfrm>
        <a:off x="5881607" y="522160"/>
        <a:ext cx="2495231" cy="3307016"/>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A9F6DF-CA44-B449-9E41-F5BD1B56FF6C}" type="datetimeFigureOut">
              <a:rPr lang="en-US" smtClean="0"/>
              <a:t>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D146FA-DED8-3042-A67D-C94C545E1151}" type="slidenum">
              <a:rPr lang="en-US" smtClean="0"/>
              <a:t>‹#›</a:t>
            </a:fld>
            <a:endParaRPr lang="en-US"/>
          </a:p>
        </p:txBody>
      </p:sp>
    </p:spTree>
    <p:extLst>
      <p:ext uri="{BB962C8B-B14F-4D97-AF65-F5344CB8AC3E}">
        <p14:creationId xmlns:p14="http://schemas.microsoft.com/office/powerpoint/2010/main" val="1119133976"/>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1</a:t>
            </a:fld>
            <a:endParaRPr lang="en-US"/>
          </a:p>
        </p:txBody>
      </p:sp>
    </p:spTree>
    <p:extLst>
      <p:ext uri="{BB962C8B-B14F-4D97-AF65-F5344CB8AC3E}">
        <p14:creationId xmlns:p14="http://schemas.microsoft.com/office/powerpoint/2010/main" val="2294621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11</a:t>
            </a:fld>
            <a:endParaRPr lang="en-US" dirty="0"/>
          </a:p>
        </p:txBody>
      </p:sp>
    </p:spTree>
    <p:extLst>
      <p:ext uri="{BB962C8B-B14F-4D97-AF65-F5344CB8AC3E}">
        <p14:creationId xmlns:p14="http://schemas.microsoft.com/office/powerpoint/2010/main" val="1266871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a:t>
            </a:r>
            <a:r>
              <a:rPr lang="en-US" baseline="0" dirty="0"/>
              <a:t> that this is an array of cards</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13</a:t>
            </a:fld>
            <a:endParaRPr lang="en-US" dirty="0"/>
          </a:p>
        </p:txBody>
      </p:sp>
    </p:spTree>
    <p:extLst>
      <p:ext uri="{BB962C8B-B14F-4D97-AF65-F5344CB8AC3E}">
        <p14:creationId xmlns:p14="http://schemas.microsoft.com/office/powerpoint/2010/main" val="649179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15</a:t>
            </a:fld>
            <a:endParaRPr lang="en-US" dirty="0"/>
          </a:p>
        </p:txBody>
      </p:sp>
    </p:spTree>
    <p:extLst>
      <p:ext uri="{BB962C8B-B14F-4D97-AF65-F5344CB8AC3E}">
        <p14:creationId xmlns:p14="http://schemas.microsoft.com/office/powerpoint/2010/main" val="832513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16</a:t>
            </a:fld>
            <a:endParaRPr lang="en-US" dirty="0"/>
          </a:p>
        </p:txBody>
      </p:sp>
    </p:spTree>
    <p:extLst>
      <p:ext uri="{BB962C8B-B14F-4D97-AF65-F5344CB8AC3E}">
        <p14:creationId xmlns:p14="http://schemas.microsoft.com/office/powerpoint/2010/main" val="2757648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Possibly skip</a:t>
            </a:r>
            <a:r>
              <a:rPr lang="en-US" baseline="0" dirty="0"/>
              <a:t> over in the interest of time</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17</a:t>
            </a:fld>
            <a:endParaRPr lang="en-US" dirty="0"/>
          </a:p>
        </p:txBody>
      </p:sp>
    </p:spTree>
    <p:extLst>
      <p:ext uri="{BB962C8B-B14F-4D97-AF65-F5344CB8AC3E}">
        <p14:creationId xmlns:p14="http://schemas.microsoft.com/office/powerpoint/2010/main" val="4120272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Acknowledgement</a:t>
            </a:r>
            <a:r>
              <a:rPr lang="en-US" baseline="0" dirty="0"/>
              <a:t> that we likely won’t dynamically interpret this data but it’s important to define this so that we’re standardizing/providing the data for all CDS services.</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19</a:t>
            </a:fld>
            <a:endParaRPr lang="en-US" dirty="0"/>
          </a:p>
        </p:txBody>
      </p:sp>
    </p:spTree>
    <p:extLst>
      <p:ext uri="{BB962C8B-B14F-4D97-AF65-F5344CB8AC3E}">
        <p14:creationId xmlns:p14="http://schemas.microsoft.com/office/powerpoint/2010/main" val="1887556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four methods of data available to a CDS Service:</a:t>
            </a:r>
          </a:p>
          <a:p>
            <a:pPr marL="171450" marR="0" lvl="0" indent="-171450" algn="l" defTabSz="914377" rtl="0" eaLnBrk="1" fontAlgn="auto" latinLnBrk="0" hangingPunct="1">
              <a:lnSpc>
                <a:spcPct val="100000"/>
              </a:lnSpc>
              <a:spcBef>
                <a:spcPts val="0"/>
              </a:spcBef>
              <a:spcAft>
                <a:spcPts val="0"/>
              </a:spcAft>
              <a:buClrTx/>
              <a:buSzTx/>
              <a:buFontTx/>
              <a:buChar char="-"/>
              <a:tabLst/>
              <a:defRPr/>
            </a:pPr>
            <a:r>
              <a:rPr lang="en-US" dirty="0"/>
              <a:t>Hook context data from the EHR, sent in the CDS Service request</a:t>
            </a:r>
          </a:p>
          <a:p>
            <a:pPr marL="171450" indent="-171450">
              <a:buFontTx/>
              <a:buChar char="-"/>
            </a:pPr>
            <a:r>
              <a:rPr lang="en-US" dirty="0"/>
              <a:t>Prefetched FHIR data from the EHR, sent in the CDS Service request</a:t>
            </a:r>
          </a:p>
          <a:p>
            <a:pPr marL="171450" indent="-171450">
              <a:buFontTx/>
              <a:buChar char="-"/>
            </a:pPr>
            <a:r>
              <a:rPr lang="en-US" dirty="0"/>
              <a:t>FHIR data from the EHR, retrieved by the CDS Service as part of its processing logic during the CDS Service transaction</a:t>
            </a:r>
          </a:p>
          <a:p>
            <a:pPr marL="171450" indent="-171450">
              <a:buFontTx/>
              <a:buChar char="-"/>
            </a:pPr>
            <a:r>
              <a:rPr lang="en-US" dirty="0"/>
              <a:t>Other data the CDS Service wants to access</a:t>
            </a:r>
          </a:p>
        </p:txBody>
      </p:sp>
      <p:sp>
        <p:nvSpPr>
          <p:cNvPr id="4" name="Slide Number Placeholder 3"/>
          <p:cNvSpPr>
            <a:spLocks noGrp="1"/>
          </p:cNvSpPr>
          <p:nvPr>
            <p:ph type="sldNum" sz="quarter" idx="10"/>
          </p:nvPr>
        </p:nvSpPr>
        <p:spPr/>
        <p:txBody>
          <a:bodyPr/>
          <a:lstStyle/>
          <a:p>
            <a:fld id="{4DD146FA-DED8-3042-A67D-C94C545E1151}" type="slidenum">
              <a:rPr lang="en-US" smtClean="0"/>
              <a:t>21</a:t>
            </a:fld>
            <a:endParaRPr lang="en-US"/>
          </a:p>
        </p:txBody>
      </p:sp>
    </p:spTree>
    <p:extLst>
      <p:ext uri="{BB962C8B-B14F-4D97-AF65-F5344CB8AC3E}">
        <p14:creationId xmlns:p14="http://schemas.microsoft.com/office/powerpoint/2010/main" val="3725080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prefetch data?</a:t>
            </a:r>
          </a:p>
          <a:p>
            <a:pPr marL="171450" indent="-171450">
              <a:buFontTx/>
              <a:buChar char="-"/>
            </a:pPr>
            <a:r>
              <a:rPr lang="en-US" dirty="0"/>
              <a:t>Your CDS Service always needs a particular set of data for its logic</a:t>
            </a:r>
          </a:p>
          <a:p>
            <a:pPr marL="171450" indent="-171450">
              <a:buFontTx/>
              <a:buChar char="-"/>
            </a:pPr>
            <a:r>
              <a:rPr lang="en-US" dirty="0"/>
              <a:t>Multiple CDS Services request the same data, allowing the EHR to optimally request it just once and give it to everyone who requests it</a:t>
            </a:r>
          </a:p>
          <a:p>
            <a:pPr marL="171450" indent="-171450">
              <a:buFontTx/>
              <a:buChar char="-"/>
            </a:pPr>
            <a:r>
              <a:rPr lang="en-US" dirty="0"/>
              <a:t>The EHR may be able to fetch the data more efficiently (</a:t>
            </a:r>
            <a:r>
              <a:rPr lang="en-US" dirty="0" err="1"/>
              <a:t>eg</a:t>
            </a:r>
            <a:r>
              <a:rPr lang="en-US" dirty="0"/>
              <a:t>, cached, in memory, network efficiencies, </a:t>
            </a:r>
            <a:r>
              <a:rPr lang="en-US" dirty="0" err="1"/>
              <a:t>etc</a:t>
            </a:r>
            <a:r>
              <a:rPr lang="en-US" dirty="0"/>
              <a:t>)</a:t>
            </a:r>
          </a:p>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23</a:t>
            </a:fld>
            <a:endParaRPr lang="en-US"/>
          </a:p>
        </p:txBody>
      </p:sp>
    </p:spTree>
    <p:extLst>
      <p:ext uri="{BB962C8B-B14F-4D97-AF65-F5344CB8AC3E}">
        <p14:creationId xmlns:p14="http://schemas.microsoft.com/office/powerpoint/2010/main" val="32072383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28</a:t>
            </a:fld>
            <a:endParaRPr lang="en-US"/>
          </a:p>
        </p:txBody>
      </p:sp>
    </p:spTree>
    <p:extLst>
      <p:ext uri="{BB962C8B-B14F-4D97-AF65-F5344CB8AC3E}">
        <p14:creationId xmlns:p14="http://schemas.microsoft.com/office/powerpoint/2010/main" val="18166478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some of the organizations that have participated</a:t>
            </a:r>
            <a:r>
              <a:rPr lang="en-US" baseline="0" dirty="0"/>
              <a:t> in HL7 Connectathons in 2016 and 2017 to prototype CDS Hooks implements.</a:t>
            </a:r>
          </a:p>
          <a:p>
            <a:endParaRPr lang="en-US" baseline="0" dirty="0"/>
          </a:p>
          <a:p>
            <a:r>
              <a:rPr lang="en-US" baseline="0" dirty="0"/>
              <a:t>Allscripts, </a:t>
            </a:r>
            <a:r>
              <a:rPr lang="en-US" baseline="0" dirty="0" err="1"/>
              <a:t>athenahealth</a:t>
            </a:r>
            <a:r>
              <a:rPr lang="en-US" baseline="0" dirty="0"/>
              <a:t>, Cerner, </a:t>
            </a:r>
            <a:r>
              <a:rPr lang="en-US" baseline="0" dirty="0" err="1"/>
              <a:t>eClinicalWorks</a:t>
            </a:r>
            <a:r>
              <a:rPr lang="en-US" baseline="0" dirty="0"/>
              <a:t>, Epic, </a:t>
            </a:r>
            <a:r>
              <a:rPr lang="en-US" baseline="0" dirty="0" err="1"/>
              <a:t>Ordashi</a:t>
            </a:r>
            <a:r>
              <a:rPr lang="en-US" baseline="0" dirty="0"/>
              <a:t>, and </a:t>
            </a:r>
            <a:r>
              <a:rPr lang="en-US" baseline="0" dirty="0" err="1"/>
              <a:t>TSystem</a:t>
            </a:r>
            <a:r>
              <a:rPr lang="en-US" baseline="0" dirty="0"/>
              <a:t> have implemented CDS Hooks as an EHR. All other companies listed here implemented CDS services.</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30</a:t>
            </a:fld>
            <a:endParaRPr lang="en-US" dirty="0"/>
          </a:p>
        </p:txBody>
      </p:sp>
    </p:spTree>
    <p:extLst>
      <p:ext uri="{BB962C8B-B14F-4D97-AF65-F5344CB8AC3E}">
        <p14:creationId xmlns:p14="http://schemas.microsoft.com/office/powerpoint/2010/main" val="2305818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creation and adoption of SMART</a:t>
            </a:r>
            <a:r>
              <a:rPr lang="en-US" baseline="0" dirty="0"/>
              <a:t> has been great for users and the industry. However, there are gaps with SMART.</a:t>
            </a:r>
          </a:p>
          <a:p>
            <a:endParaRPr lang="en-US" baseline="0" dirty="0"/>
          </a:p>
          <a:p>
            <a:r>
              <a:rPr lang="en-US" baseline="0" dirty="0"/>
              <a:t>Taking the Intermountain Bilirubin Chart as an example, this SMART app is only relevant for newborns less than 120 hours in age with </a:t>
            </a:r>
            <a:r>
              <a:rPr lang="en-US" sz="1200" kern="1200" baseline="0" dirty="0">
                <a:solidFill>
                  <a:schemeClr val="tx1"/>
                </a:solidFill>
                <a:latin typeface="+mn-lt"/>
                <a:ea typeface="+mn-ea"/>
                <a:cs typeface="+mn-cs"/>
              </a:rPr>
              <a:t>t</a:t>
            </a:r>
            <a:r>
              <a:rPr lang="en-US" sz="1200" kern="1200" dirty="0">
                <a:solidFill>
                  <a:schemeClr val="tx1"/>
                </a:solidFill>
                <a:latin typeface="+mn-lt"/>
                <a:ea typeface="+mn-ea"/>
                <a:cs typeface="+mn-cs"/>
              </a:rPr>
              <a:t>ranscutaneous bilirubin results that are either not documented or outside of the normal range. When these conditions are met, the</a:t>
            </a:r>
            <a:r>
              <a:rPr lang="en-US" sz="1200" kern="1200" baseline="0" dirty="0">
                <a:solidFill>
                  <a:schemeClr val="tx1"/>
                </a:solidFill>
                <a:latin typeface="+mn-lt"/>
                <a:ea typeface="+mn-ea"/>
                <a:cs typeface="+mn-cs"/>
              </a:rPr>
              <a:t> SMART app should be used.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How is the user supposed to know all of this?</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a:t>
            </a:fld>
            <a:endParaRPr lang="en-US" dirty="0"/>
          </a:p>
        </p:txBody>
      </p:sp>
    </p:spTree>
    <p:extLst>
      <p:ext uri="{BB962C8B-B14F-4D97-AF65-F5344CB8AC3E}">
        <p14:creationId xmlns:p14="http://schemas.microsoft.com/office/powerpoint/2010/main" val="548377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Argonaut</a:t>
            </a:r>
            <a:r>
              <a:rPr lang="en-US" baseline="0" dirty="0"/>
              <a:t> Project chose CDS Hooks as a focus for 2017. We will be running two use cases throughout the year.</a:t>
            </a:r>
          </a:p>
          <a:p>
            <a:endParaRPr lang="en-US" baseline="0" dirty="0"/>
          </a:p>
          <a:p>
            <a:r>
              <a:rPr lang="en-US" baseline="0" dirty="0"/>
              <a:t>The first is our original scenario which prompted the creation of CDS Hooks (pushing a SMART app to the user).</a:t>
            </a:r>
          </a:p>
          <a:p>
            <a:endParaRPr lang="en-US" baseline="0" dirty="0"/>
          </a:p>
          <a:p>
            <a:r>
              <a:rPr lang="en-US" baseline="0" dirty="0"/>
              <a:t>The second is to vet our proposed security model.</a:t>
            </a:r>
          </a:p>
        </p:txBody>
      </p:sp>
      <p:sp>
        <p:nvSpPr>
          <p:cNvPr id="4" name="Slide Number Placeholder 3"/>
          <p:cNvSpPr>
            <a:spLocks noGrp="1"/>
          </p:cNvSpPr>
          <p:nvPr>
            <p:ph type="sldNum" sz="quarter" idx="10"/>
          </p:nvPr>
        </p:nvSpPr>
        <p:spPr/>
        <p:txBody>
          <a:bodyPr/>
          <a:lstStyle/>
          <a:p>
            <a:fld id="{4DD146FA-DED8-3042-A67D-C94C545E1151}" type="slidenum">
              <a:rPr lang="en-US" smtClean="0"/>
              <a:t>31</a:t>
            </a:fld>
            <a:endParaRPr lang="en-US" dirty="0"/>
          </a:p>
        </p:txBody>
      </p:sp>
    </p:spTree>
    <p:extLst>
      <p:ext uri="{BB962C8B-B14F-4D97-AF65-F5344CB8AC3E}">
        <p14:creationId xmlns:p14="http://schemas.microsoft.com/office/powerpoint/2010/main" val="1942779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a:t>
            </a:r>
            <a:r>
              <a:rPr lang="en-US" baseline="0" dirty="0"/>
              <a:t> are just some of the ideas floating around in our head for after 1.0</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33</a:t>
            </a:fld>
            <a:endParaRPr lang="en-US" dirty="0"/>
          </a:p>
        </p:txBody>
      </p:sp>
    </p:spTree>
    <p:extLst>
      <p:ext uri="{BB962C8B-B14F-4D97-AF65-F5344CB8AC3E}">
        <p14:creationId xmlns:p14="http://schemas.microsoft.com/office/powerpoint/2010/main" val="11443923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January</a:t>
            </a:r>
            <a:r>
              <a:rPr lang="en-US" baseline="0" dirty="0"/>
              <a:t> 2017 HL7 working group meeting we had a heart to heart between the two camps to see if we could alleviate the confusion between the community. What we found was that Clinical Reasoning is really good at defining how to do local decision support and CDS Hooks is really good at defining remote decision support so.</a:t>
            </a:r>
          </a:p>
          <a:p>
            <a:endParaRPr lang="en-US" baseline="0" dirty="0"/>
          </a:p>
          <a:p>
            <a:r>
              <a:rPr lang="en-US" baseline="0" dirty="0"/>
              <a:t>So, that’s what each project is going to focus on.</a:t>
            </a:r>
          </a:p>
          <a:p>
            <a:endParaRPr lang="en-US" baseline="0" dirty="0"/>
          </a:p>
          <a:p>
            <a:r>
              <a:rPr lang="en-US" baseline="0" dirty="0"/>
              <a:t>We’re still working through this now to find the bits which overlap. This work will continue in 2017 and into 2018.</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35</a:t>
            </a:fld>
            <a:endParaRPr lang="en-US" dirty="0"/>
          </a:p>
        </p:txBody>
      </p:sp>
    </p:spTree>
    <p:extLst>
      <p:ext uri="{BB962C8B-B14F-4D97-AF65-F5344CB8AC3E}">
        <p14:creationId xmlns:p14="http://schemas.microsoft.com/office/powerpoint/2010/main" val="13390049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solidFill>
                  <a:prstClr val="black"/>
                </a:solidFill>
                <a:latin typeface="Calibri"/>
              </a:rPr>
              <a:pPr/>
              <a:t>36</a:t>
            </a:fld>
            <a:endParaRPr lang="en-US" dirty="0">
              <a:solidFill>
                <a:prstClr val="black"/>
              </a:solidFill>
              <a:latin typeface="Calibri"/>
            </a:endParaRPr>
          </a:p>
        </p:txBody>
      </p:sp>
    </p:spTree>
    <p:extLst>
      <p:ext uri="{BB962C8B-B14F-4D97-AF65-F5344CB8AC3E}">
        <p14:creationId xmlns:p14="http://schemas.microsoft.com/office/powerpoint/2010/main" val="5004589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40</a:t>
            </a:fld>
            <a:endParaRPr lang="en-US" dirty="0"/>
          </a:p>
        </p:txBody>
      </p:sp>
    </p:spTree>
    <p:extLst>
      <p:ext uri="{BB962C8B-B14F-4D97-AF65-F5344CB8AC3E}">
        <p14:creationId xmlns:p14="http://schemas.microsoft.com/office/powerpoint/2010/main" val="9687118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CDS Hooks is a specification that describes a pattern designed to invoke decision support tools from a clinician's EHR workflow. CDS Hooks allows EHR systems to integrate with "best of breed" services to provide useful data to the clinician. We believe that Healthwise is the best service to provide information to help people make better health decisions.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Imagine the following use case: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 clinician prescribes a new medication to a patient during a visit. Immediately upon prescribing this medication, data about the new prescription and all the medications a patient is currently prescribed is sent to a service that can provide information about potential interactions between existing medications and the newly prescribed medication. An EHR system that implements the CDS Hooks standard could immediately alert the clinician to the potential interactions.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Or maybe this: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 clinician sees a patient, and when opening the patient record on her tablet, she immediately sees relevant health information for conditions that the patient has been diagnosed with. The info includes tools such as the Healthwise® Decision Points that actively involve the patient in his or her own health care.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Healthwise works hard today to stay on top of the technologies that you need tomorrow. Healthwise is very proud to work with the designers of the CDS Hooks specification and provided several sample services that implementers can reference. These services and infrastructure components are available on the CDS Hooks GitHub page.</a:t>
            </a:r>
          </a:p>
          <a:p>
            <a:endParaRPr lang="en-US" dirty="0"/>
          </a:p>
        </p:txBody>
      </p:sp>
      <p:sp>
        <p:nvSpPr>
          <p:cNvPr id="4" name="Slide Number Placeholder 3"/>
          <p:cNvSpPr>
            <a:spLocks noGrp="1"/>
          </p:cNvSpPr>
          <p:nvPr>
            <p:ph type="sldNum" sz="quarter" idx="10"/>
          </p:nvPr>
        </p:nvSpPr>
        <p:spPr/>
        <p:txBody>
          <a:bodyPr/>
          <a:lstStyle/>
          <a:p>
            <a:fld id="{683E579F-C7AF-044B-945F-B33EE8B80FF9}" type="slidenum">
              <a:rPr lang="en-US" smtClean="0"/>
              <a:t>41</a:t>
            </a:fld>
            <a:endParaRPr lang="en-US" dirty="0"/>
          </a:p>
        </p:txBody>
      </p:sp>
    </p:spTree>
    <p:extLst>
      <p:ext uri="{BB962C8B-B14F-4D97-AF65-F5344CB8AC3E}">
        <p14:creationId xmlns:p14="http://schemas.microsoft.com/office/powerpoint/2010/main" val="6259690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ts val="1500"/>
              </a:lnSpc>
              <a:spcBef>
                <a:spcPts val="600"/>
              </a:spcBef>
              <a:buNone/>
            </a:pPr>
            <a:r>
              <a:rPr lang="en-US" sz="1200" b="1" dirty="0"/>
              <a:t>Business Value:</a:t>
            </a:r>
          </a:p>
          <a:p>
            <a:pPr marL="0" indent="0">
              <a:lnSpc>
                <a:spcPts val="1500"/>
              </a:lnSpc>
              <a:spcBef>
                <a:spcPts val="600"/>
              </a:spcBef>
              <a:buNone/>
            </a:pPr>
            <a:r>
              <a:rPr lang="en-US" sz="1200" b="0" dirty="0"/>
              <a:t>The PerfectChoice</a:t>
            </a:r>
            <a:r>
              <a:rPr lang="en-US" sz="1200" b="0" baseline="0" dirty="0"/>
              <a:t> SMART on FHIR enabled app solves 3 important problems in a complex healthcare environment.  First is notifying clinicians in their EMR workflow when patients’ clinical results needs to be addressed.  Secondly, the necessary clinical information can be dispersed across the EMR.  This app brings the important clinical data together (patient factors, isolate information, and susceptibility information) so that the clinicians has the right information in context to make the appropriate clinical decision.  A unique factor of the app is that it brings facility-specific antibiotic susceptibility information to ensure the physician makes an informed choice, the perfect antibiotic choice for the patient.  Third is the ability to move from decision to action.  The integrated app allows the physician to access the order entry system of the EMR to activate clinical decision.</a:t>
            </a:r>
            <a:endParaRPr lang="en-US" sz="1200" b="0" dirty="0"/>
          </a:p>
          <a:p>
            <a:pPr marL="0" indent="0">
              <a:lnSpc>
                <a:spcPts val="1500"/>
              </a:lnSpc>
              <a:spcBef>
                <a:spcPts val="600"/>
              </a:spcBef>
              <a:buNone/>
            </a:pPr>
            <a:endParaRPr lang="en-US" sz="1200" b="1" dirty="0"/>
          </a:p>
          <a:p>
            <a:pPr marL="0" indent="0">
              <a:lnSpc>
                <a:spcPts val="1500"/>
              </a:lnSpc>
              <a:spcBef>
                <a:spcPts val="600"/>
              </a:spcBef>
              <a:buNone/>
            </a:pPr>
            <a:r>
              <a:rPr lang="en-US" sz="1200" b="1" dirty="0"/>
              <a:t>Action-Oriented/Required Action</a:t>
            </a:r>
            <a:endParaRPr lang="en-US" sz="1200" dirty="0"/>
          </a:p>
          <a:p>
            <a:pPr marL="0" indent="0">
              <a:lnSpc>
                <a:spcPts val="1500"/>
              </a:lnSpc>
              <a:spcBef>
                <a:spcPts val="600"/>
              </a:spcBef>
              <a:buNone/>
            </a:pPr>
            <a:r>
              <a:rPr lang="en-US" sz="1200" dirty="0"/>
              <a:t>Often the cards returned by the clinical surveillance system to the EHR should be acted on by the clinician immediately. These will likely be implemented with a modal window presented to the clinician for follow up; </a:t>
            </a:r>
            <a:br>
              <a:rPr lang="en-US" sz="1200" dirty="0"/>
            </a:br>
            <a:r>
              <a:rPr lang="en-US" sz="1200" dirty="0"/>
              <a:t>a clinician who declines to take action would have to consciously dismiss the notification.</a:t>
            </a:r>
          </a:p>
          <a:p>
            <a:pPr marL="0" indent="0">
              <a:lnSpc>
                <a:spcPts val="1500"/>
              </a:lnSpc>
              <a:spcBef>
                <a:spcPts val="600"/>
              </a:spcBef>
              <a:buNone/>
            </a:pPr>
            <a:endParaRPr lang="en-US" sz="200" b="1" dirty="0"/>
          </a:p>
          <a:p>
            <a:pPr marL="0" indent="0">
              <a:lnSpc>
                <a:spcPts val="1500"/>
              </a:lnSpc>
              <a:spcBef>
                <a:spcPts val="600"/>
              </a:spcBef>
              <a:buNone/>
            </a:pPr>
            <a:r>
              <a:rPr lang="en-US" sz="1200" b="1" dirty="0"/>
              <a:t>Case: </a:t>
            </a:r>
            <a:r>
              <a:rPr lang="en-US" sz="1200" dirty="0"/>
              <a:t>Opening patient record prompts action in clinical surveillance system</a:t>
            </a:r>
          </a:p>
          <a:p>
            <a:pPr marL="0" indent="0">
              <a:lnSpc>
                <a:spcPts val="1500"/>
              </a:lnSpc>
              <a:spcBef>
                <a:spcPts val="600"/>
              </a:spcBef>
              <a:buNone/>
            </a:pPr>
            <a:r>
              <a:rPr lang="en-US" sz="200" dirty="0"/>
              <a:t> </a:t>
            </a:r>
          </a:p>
          <a:p>
            <a:pPr marL="0" indent="0">
              <a:lnSpc>
                <a:spcPts val="1500"/>
              </a:lnSpc>
              <a:spcBef>
                <a:spcPts val="600"/>
              </a:spcBef>
              <a:buNone/>
            </a:pPr>
            <a:r>
              <a:rPr lang="en-US" sz="1200" b="1" dirty="0"/>
              <a:t>Actors: </a:t>
            </a:r>
            <a:r>
              <a:rPr lang="en-US" sz="1200" dirty="0"/>
              <a:t>Clinician, EHR, clinical surveillance system</a:t>
            </a:r>
          </a:p>
          <a:p>
            <a:pPr marL="0" indent="0">
              <a:lnSpc>
                <a:spcPts val="1500"/>
              </a:lnSpc>
              <a:spcBef>
                <a:spcPts val="600"/>
              </a:spcBef>
              <a:buNone/>
            </a:pPr>
            <a:endParaRPr lang="en-US" sz="200" b="1" dirty="0"/>
          </a:p>
          <a:p>
            <a:pPr marL="0" indent="0">
              <a:lnSpc>
                <a:spcPts val="1500"/>
              </a:lnSpc>
              <a:spcBef>
                <a:spcPts val="600"/>
              </a:spcBef>
              <a:buNone/>
            </a:pPr>
            <a:r>
              <a:rPr lang="en-US" sz="1200" b="1" dirty="0"/>
              <a:t>Preconditions</a:t>
            </a:r>
            <a:endParaRPr lang="en-US" sz="1200" dirty="0"/>
          </a:p>
          <a:p>
            <a:pPr marL="0" indent="0">
              <a:lnSpc>
                <a:spcPts val="1500"/>
              </a:lnSpc>
              <a:spcBef>
                <a:spcPts val="600"/>
              </a:spcBef>
              <a:buNone/>
            </a:pPr>
            <a:r>
              <a:rPr lang="en-US" sz="1200" dirty="0"/>
              <a:t>A patient record exists in both the EHR and clinical surveillance systems. The clinical surveillance system has new information on the patient relevant to care, such as a updated culture information with the newly identified organism, </a:t>
            </a:r>
            <a:r>
              <a:rPr lang="en-US" sz="1200" i="1" dirty="0"/>
              <a:t>E.coli</a:t>
            </a:r>
            <a:r>
              <a:rPr lang="en-US" sz="1200" dirty="0"/>
              <a:t>. </a:t>
            </a:r>
          </a:p>
          <a:p>
            <a:pPr marL="0" indent="0">
              <a:lnSpc>
                <a:spcPts val="1500"/>
              </a:lnSpc>
              <a:buNone/>
            </a:pPr>
            <a:endParaRPr lang="en-US" sz="1200" b="1" dirty="0"/>
          </a:p>
          <a:p>
            <a:pPr marL="0" indent="0">
              <a:lnSpc>
                <a:spcPts val="1500"/>
              </a:lnSpc>
              <a:buNone/>
            </a:pPr>
            <a:r>
              <a:rPr lang="en-US" sz="1200" b="1" dirty="0"/>
              <a:t>Flow of Events</a:t>
            </a:r>
            <a:endParaRPr lang="en-US" sz="1200" dirty="0"/>
          </a:p>
          <a:p>
            <a:pPr marL="0" indent="0">
              <a:lnSpc>
                <a:spcPts val="1500"/>
              </a:lnSpc>
              <a:buNone/>
            </a:pPr>
            <a:r>
              <a:rPr lang="en-US" sz="1200" dirty="0"/>
              <a:t>1. The clinician opens the patient's chart in the EHR, triggering this workflow.</a:t>
            </a:r>
          </a:p>
          <a:p>
            <a:pPr marL="0" indent="0">
              <a:lnSpc>
                <a:spcPts val="1500"/>
              </a:lnSpc>
              <a:buNone/>
            </a:pPr>
            <a:r>
              <a:rPr lang="en-US" sz="1200" dirty="0"/>
              <a:t>2. The EHR queries clinical surveillance service with patient context. Clinical surveillance service returns a card with: the new culture information from an existing blood culture with additional contextual information, patient details and an infectious disease summary. </a:t>
            </a:r>
          </a:p>
          <a:p>
            <a:pPr marL="0" indent="0">
              <a:lnSpc>
                <a:spcPts val="1500"/>
              </a:lnSpc>
              <a:buNone/>
            </a:pPr>
            <a:r>
              <a:rPr lang="en-US" sz="1200" dirty="0"/>
              <a:t>3.  The clinician from the card can query clinical surveillance service retrieving </a:t>
            </a:r>
            <a:r>
              <a:rPr lang="en-US" sz="1200" i="1" dirty="0"/>
              <a:t>E.coli</a:t>
            </a:r>
            <a:r>
              <a:rPr lang="en-US" sz="1200" dirty="0"/>
              <a:t> antibiotic susceptibility information stored in the clinical surveillance system and the list of the patient’s active and discontinued anti-infective medication orders over the last 7 days.</a:t>
            </a:r>
          </a:p>
          <a:p>
            <a:pPr marL="0" indent="0">
              <a:lnSpc>
                <a:spcPts val="1500"/>
              </a:lnSpc>
              <a:buNone/>
            </a:pPr>
            <a:r>
              <a:rPr lang="en-US" sz="1200" dirty="0"/>
              <a:t>4. The clinician evaluates which anti-infective has the highest likelihood (% susceptibility) of effectively treating </a:t>
            </a:r>
            <a:r>
              <a:rPr lang="en-US" sz="1200" i="1" dirty="0"/>
              <a:t>E.coli</a:t>
            </a:r>
            <a:r>
              <a:rPr lang="en-US" sz="1200" dirty="0"/>
              <a:t> infections in the blood and reconciles the patient’s anti-infective recent and/or current </a:t>
            </a:r>
            <a:br>
              <a:rPr lang="en-US" sz="1200" dirty="0"/>
            </a:br>
            <a:r>
              <a:rPr lang="en-US" sz="1200" dirty="0"/>
              <a:t>anti-</a:t>
            </a:r>
            <a:r>
              <a:rPr lang="en-US" sz="1200" dirty="0" err="1"/>
              <a:t>infectives</a:t>
            </a:r>
            <a:r>
              <a:rPr lang="en-US" sz="1200" dirty="0"/>
              <a:t> orders to ensure the patient is on the most appropriate therapy until susceptibility data </a:t>
            </a:r>
            <a:br>
              <a:rPr lang="en-US" sz="1200" dirty="0"/>
            </a:br>
            <a:r>
              <a:rPr lang="en-US" sz="1200" dirty="0"/>
              <a:t>is available. </a:t>
            </a:r>
          </a:p>
          <a:p>
            <a:pPr marL="0" indent="0">
              <a:lnSpc>
                <a:spcPts val="1500"/>
              </a:lnSpc>
              <a:buNone/>
            </a:pPr>
            <a:r>
              <a:rPr lang="en-US" sz="1200" dirty="0"/>
              <a:t>5. The physician may initiate the new medication order through the EHR. </a:t>
            </a:r>
          </a:p>
          <a:p>
            <a:pPr marL="0" indent="0">
              <a:lnSpc>
                <a:spcPts val="1500"/>
              </a:lnSpc>
              <a:buNone/>
            </a:pPr>
            <a:r>
              <a:rPr lang="en-US" sz="1200" dirty="0"/>
              <a:t>6. The clinician returns to the EHR to continue patient care.</a:t>
            </a:r>
          </a:p>
          <a:p>
            <a:pPr marL="0" indent="0">
              <a:lnSpc>
                <a:spcPts val="1500"/>
              </a:lnSpc>
              <a:buNone/>
            </a:pPr>
            <a:r>
              <a:rPr lang="en-US" sz="1200" dirty="0"/>
              <a:t> </a:t>
            </a:r>
          </a:p>
          <a:p>
            <a:pPr marL="0" indent="0">
              <a:lnSpc>
                <a:spcPts val="1500"/>
              </a:lnSpc>
              <a:buNone/>
            </a:pPr>
            <a:r>
              <a:rPr lang="en-US" sz="1200" b="1" dirty="0" err="1"/>
              <a:t>Postconditions</a:t>
            </a:r>
            <a:endParaRPr lang="en-US" sz="1200" dirty="0"/>
          </a:p>
          <a:p>
            <a:pPr marL="0" indent="0">
              <a:lnSpc>
                <a:spcPts val="1500"/>
              </a:lnSpc>
              <a:buNone/>
            </a:pPr>
            <a:r>
              <a:rPr lang="en-US" sz="1200" dirty="0"/>
              <a:t>Patient receives a new anti-infective, or the current regimen is continued.</a:t>
            </a:r>
          </a:p>
          <a:p>
            <a:endParaRPr lang="en-US" dirty="0"/>
          </a:p>
        </p:txBody>
      </p:sp>
      <p:sp>
        <p:nvSpPr>
          <p:cNvPr id="4" name="Slide Number Placeholder 3"/>
          <p:cNvSpPr>
            <a:spLocks noGrp="1"/>
          </p:cNvSpPr>
          <p:nvPr>
            <p:ph type="sldNum" sz="quarter" idx="10"/>
          </p:nvPr>
        </p:nvSpPr>
        <p:spPr/>
        <p:txBody>
          <a:bodyPr/>
          <a:lstStyle/>
          <a:p>
            <a:fld id="{3A289CB1-4F6D-184E-AFFC-31B1317916E5}" type="slidenum">
              <a:rPr lang="en-US" smtClean="0"/>
              <a:t>42</a:t>
            </a:fld>
            <a:endParaRPr lang="en-US"/>
          </a:p>
        </p:txBody>
      </p:sp>
    </p:spTree>
    <p:extLst>
      <p:ext uri="{BB962C8B-B14F-4D97-AF65-F5344CB8AC3E}">
        <p14:creationId xmlns:p14="http://schemas.microsoft.com/office/powerpoint/2010/main" val="21011502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9238" indent="-169238">
              <a:buFont typeface="Arial"/>
              <a:buChar char="•"/>
            </a:pPr>
            <a:r>
              <a:rPr lang="en-US" dirty="0"/>
              <a:t>FDB has an electronic library in excess of 1,000,000 medication orders (</a:t>
            </a:r>
            <a:r>
              <a:rPr lang="en-US" dirty="0" err="1"/>
              <a:t>OrderKnowledge</a:t>
            </a:r>
            <a:r>
              <a:rPr lang="en-US" dirty="0"/>
              <a:t>®). Order dosages are appropriate &amp; safe based on patient age.</a:t>
            </a:r>
          </a:p>
          <a:p>
            <a:pPr marL="169238" indent="-169238">
              <a:buFont typeface="Arial"/>
              <a:buChar char="•"/>
            </a:pPr>
            <a:r>
              <a:rPr lang="en-US" dirty="0"/>
              <a:t>Many orders require the provider to calculate a proper quantity for patient to take in order to fulfill the desired therapeutic dose (e.g. “5 mg/kg”). This is especially prevalent in pediatric settings. The correct calculated quantity varies depending on drug concentration (e.g. 10 mg/5 mL versus 10 mg/20 mL).</a:t>
            </a:r>
          </a:p>
          <a:p>
            <a:pPr marL="169238" indent="-169238">
              <a:buFont typeface="Arial"/>
              <a:buChar char="•"/>
            </a:pPr>
            <a:r>
              <a:rPr lang="en-US" dirty="0"/>
              <a:t>Manual calculation leaves room for human error in calculation, and FDB’s web services—which leverage sophisticated dose checking logic and our medication order knowledge base—are not yet widely adopted by leading EHR software.</a:t>
            </a:r>
          </a:p>
          <a:p>
            <a:pPr marL="169238" indent="-169238">
              <a:buFont typeface="Arial"/>
              <a:buChar char="•"/>
            </a:pPr>
            <a:r>
              <a:rPr lang="en-US" dirty="0"/>
              <a:t>CDS Hooks accommodates electronic transfer of the patient context &amp; ordered drug (in this case a sulfamethoxazole/trimethoprim formulation) for rapid deployment of a “dose calculator”, which pings FDB’s web services in real time to propose common, safe dosages of the ordered drug for the current patient.</a:t>
            </a:r>
          </a:p>
        </p:txBody>
      </p:sp>
      <p:sp>
        <p:nvSpPr>
          <p:cNvPr id="4" name="Slide Number Placeholder 3"/>
          <p:cNvSpPr>
            <a:spLocks noGrp="1"/>
          </p:cNvSpPr>
          <p:nvPr>
            <p:ph type="sldNum" sz="quarter" idx="10"/>
          </p:nvPr>
        </p:nvSpPr>
        <p:spPr/>
        <p:txBody>
          <a:bodyPr/>
          <a:lstStyle/>
          <a:p>
            <a:fld id="{130F0049-DA26-40EC-93C8-89BC7A580B7F}" type="slidenum">
              <a:rPr lang="en-US" smtClean="0"/>
              <a:t>46</a:t>
            </a:fld>
            <a:endParaRPr lang="en-US"/>
          </a:p>
        </p:txBody>
      </p:sp>
    </p:spTree>
    <p:extLst>
      <p:ext uri="{BB962C8B-B14F-4D97-AF65-F5344CB8AC3E}">
        <p14:creationId xmlns:p14="http://schemas.microsoft.com/office/powerpoint/2010/main" val="9367024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Enzyme called TPMT, which breaks down a metabolite of azathioprine (a drug with immuno-suppressant properties, so it's used, for example, in inflammatory bowel disease to limit autoimmune reactions, or after an organ transplant). That metabolite is toxic, so if TPMT is not working at full efficiency, patient experiences toxicity. </a:t>
            </a:r>
            <a:endParaRPr lang="en-US" b="0">
              <a:effectLst/>
            </a:endParaRPr>
          </a:p>
        </p:txBody>
      </p:sp>
      <p:sp>
        <p:nvSpPr>
          <p:cNvPr id="4" name="Slide Number Placeholder 3"/>
          <p:cNvSpPr>
            <a:spLocks noGrp="1"/>
          </p:cNvSpPr>
          <p:nvPr>
            <p:ph type="sldNum" sz="quarter" idx="10"/>
          </p:nvPr>
        </p:nvSpPr>
        <p:spPr/>
        <p:txBody>
          <a:bodyPr/>
          <a:lstStyle/>
          <a:p>
            <a:fld id="{4DD146FA-DED8-3042-A67D-C94C545E1151}" type="slidenum">
              <a:rPr lang="en-US" smtClean="0"/>
              <a:t>49</a:t>
            </a:fld>
            <a:endParaRPr lang="en-US"/>
          </a:p>
        </p:txBody>
      </p:sp>
    </p:spTree>
    <p:extLst>
      <p:ext uri="{BB962C8B-B14F-4D97-AF65-F5344CB8AC3E}">
        <p14:creationId xmlns:p14="http://schemas.microsoft.com/office/powerpoint/2010/main" val="376271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a:t>
            </a:fld>
            <a:endParaRPr lang="en-US" dirty="0"/>
          </a:p>
        </p:txBody>
      </p:sp>
    </p:spTree>
    <p:extLst>
      <p:ext uri="{BB962C8B-B14F-4D97-AF65-F5344CB8AC3E}">
        <p14:creationId xmlns:p14="http://schemas.microsoft.com/office/powerpoint/2010/main" val="1625938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5</a:t>
            </a:fld>
            <a:endParaRPr lang="en-US" dirty="0"/>
          </a:p>
        </p:txBody>
      </p:sp>
    </p:spTree>
    <p:extLst>
      <p:ext uri="{BB962C8B-B14F-4D97-AF65-F5344CB8AC3E}">
        <p14:creationId xmlns:p14="http://schemas.microsoft.com/office/powerpoint/2010/main" val="543393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 important thing to call out here is that CDS Hooks doesn’t care how the CDS</a:t>
            </a:r>
            <a:r>
              <a:rPr lang="en-US" baseline="0" dirty="0"/>
              <a:t> service is implemented.</a:t>
            </a:r>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t>6</a:t>
            </a:fld>
            <a:endParaRPr lang="en-US" dirty="0"/>
          </a:p>
        </p:txBody>
      </p:sp>
    </p:spTree>
    <p:extLst>
      <p:ext uri="{BB962C8B-B14F-4D97-AF65-F5344CB8AC3E}">
        <p14:creationId xmlns:p14="http://schemas.microsoft.com/office/powerpoint/2010/main" val="1746071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Hooks are the separation</a:t>
            </a:r>
            <a:r>
              <a:rPr lang="en-US" baseline="0" dirty="0"/>
              <a:t> / cleavage point between the EHR and CDS providers. These are the current hooks the specification has defined but this is not an exhaustive or complete list of possible hooks.</a:t>
            </a:r>
          </a:p>
          <a:p>
            <a:endParaRPr lang="en-US" baseline="0" dirty="0"/>
          </a:p>
          <a:p>
            <a:r>
              <a:rPr lang="en-US" baseline="0" dirty="0"/>
              <a:t>(for discussion at the end of the presentation mention:</a:t>
            </a:r>
          </a:p>
          <a:p>
            <a:r>
              <a:rPr lang="en-US" baseline="0" dirty="0"/>
              <a:t>We expect there to be set of standard hooks but EHR vendors will likely define their own hooks outside of the standard based upon their respective capabilities)</a:t>
            </a:r>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t>7</a:t>
            </a:fld>
            <a:endParaRPr lang="en-US" dirty="0"/>
          </a:p>
        </p:txBody>
      </p:sp>
    </p:spTree>
    <p:extLst>
      <p:ext uri="{BB962C8B-B14F-4D97-AF65-F5344CB8AC3E}">
        <p14:creationId xmlns:p14="http://schemas.microsoft.com/office/powerpoint/2010/main" val="500458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a:t>
            </a:r>
            <a:r>
              <a:rPr lang="en-US" baseline="0" dirty="0"/>
              <a:t> CDS service invocation diagram</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8</a:t>
            </a:fld>
            <a:endParaRPr lang="en-US" dirty="0"/>
          </a:p>
        </p:txBody>
      </p:sp>
    </p:spTree>
    <p:extLst>
      <p:ext uri="{BB962C8B-B14F-4D97-AF65-F5344CB8AC3E}">
        <p14:creationId xmlns:p14="http://schemas.microsoft.com/office/powerpoint/2010/main" val="416776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9</a:t>
            </a:fld>
            <a:endParaRPr lang="en-US" dirty="0"/>
          </a:p>
        </p:txBody>
      </p:sp>
    </p:spTree>
    <p:extLst>
      <p:ext uri="{BB962C8B-B14F-4D97-AF65-F5344CB8AC3E}">
        <p14:creationId xmlns:p14="http://schemas.microsoft.com/office/powerpoint/2010/main" val="1266871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10</a:t>
            </a:fld>
            <a:endParaRPr lang="en-US" dirty="0"/>
          </a:p>
        </p:txBody>
      </p:sp>
    </p:spTree>
    <p:extLst>
      <p:ext uri="{BB962C8B-B14F-4D97-AF65-F5344CB8AC3E}">
        <p14:creationId xmlns:p14="http://schemas.microsoft.com/office/powerpoint/2010/main" val="12668711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 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54792173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3511" name="think-cell Slide" r:id="rId4" imgW="216" imgH="216" progId="TCLayout.ActiveDocument.1">
                  <p:embed/>
                </p:oleObj>
              </mc:Choice>
              <mc:Fallback>
                <p:oleObj name="think-cell Slide" r:id="rId4" imgW="216" imgH="216" progId="TCLayout.ActiveDocument.1">
                  <p:embed/>
                  <p:pic>
                    <p:nvPicPr>
                      <p:cNvPr id="0" name=""/>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9" name="Rectangle 8"/>
          <p:cNvSpPr/>
          <p:nvPr userDrawn="1"/>
        </p:nvSpPr>
        <p:spPr>
          <a:xfrm>
            <a:off x="0" y="0"/>
            <a:ext cx="12192000" cy="6858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2" name="Title 1"/>
          <p:cNvSpPr>
            <a:spLocks noGrp="1"/>
          </p:cNvSpPr>
          <p:nvPr>
            <p:ph type="ctrTitle" hasCustomPrompt="1"/>
          </p:nvPr>
        </p:nvSpPr>
        <p:spPr>
          <a:xfrm>
            <a:off x="508000" y="1092202"/>
            <a:ext cx="11277600" cy="2031999"/>
          </a:xfrm>
        </p:spPr>
        <p:txBody>
          <a:bodyPr anchor="b"/>
          <a:lstStyle>
            <a:lvl1pPr>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508000" y="3276599"/>
            <a:ext cx="11277600" cy="1676401"/>
          </a:xfrm>
        </p:spPr>
        <p:txBody>
          <a:bodyPr/>
          <a:lstStyle>
            <a:lvl1pPr marL="0" indent="0" algn="l">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0320" y="152400"/>
            <a:ext cx="12192000" cy="6858000"/>
          </a:xfrm>
          <a:prstGeom prst="rect">
            <a:avLst/>
          </a:prstGeom>
        </p:spPr>
      </p:pic>
    </p:spTree>
    <p:extLst>
      <p:ext uri="{BB962C8B-B14F-4D97-AF65-F5344CB8AC3E}">
        <p14:creationId xmlns:p14="http://schemas.microsoft.com/office/powerpoint/2010/main" val="2440421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pact Headline 2.1">
    <p:spTree>
      <p:nvGrpSpPr>
        <p:cNvPr id="1" name=""/>
        <p:cNvGrpSpPr/>
        <p:nvPr/>
      </p:nvGrpSpPr>
      <p:grpSpPr>
        <a:xfrm>
          <a:off x="0" y="0"/>
          <a:ext cx="0" cy="0"/>
          <a:chOff x="0" y="0"/>
          <a:chExt cx="0" cy="0"/>
        </a:xfrm>
      </p:grpSpPr>
      <p:sp>
        <p:nvSpPr>
          <p:cNvPr id="8" name="Rectangle 7"/>
          <p:cNvSpPr/>
          <p:nvPr userDrawn="1"/>
        </p:nvSpPr>
        <p:spPr>
          <a:xfrm>
            <a:off x="4673600" y="0"/>
            <a:ext cx="75184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2" name="Title 1"/>
          <p:cNvSpPr>
            <a:spLocks noGrp="1"/>
          </p:cNvSpPr>
          <p:nvPr>
            <p:ph type="title"/>
          </p:nvPr>
        </p:nvSpPr>
        <p:spPr>
          <a:xfrm>
            <a:off x="508002" y="1193800"/>
            <a:ext cx="3860799" cy="2540528"/>
          </a:xfrm>
        </p:spPr>
        <p:txBody>
          <a:bodyPr anchor="t" anchorCtr="0"/>
          <a:lstStyle>
            <a:lvl1pPr algn="r">
              <a:defRPr sz="2800" b="1" spc="-150">
                <a:solidFill>
                  <a:schemeClr val="tx1"/>
                </a:solidFill>
              </a:defRPr>
            </a:lvl1pPr>
          </a:lstStyle>
          <a:p>
            <a:r>
              <a:rPr lang="en-US" dirty="0"/>
              <a:t>Click to edit Master title style</a:t>
            </a:r>
          </a:p>
        </p:txBody>
      </p:sp>
      <p:sp>
        <p:nvSpPr>
          <p:cNvPr id="6" name="Content Placeholder 2"/>
          <p:cNvSpPr>
            <a:spLocks noGrp="1"/>
          </p:cNvSpPr>
          <p:nvPr>
            <p:ph idx="13"/>
          </p:nvPr>
        </p:nvSpPr>
        <p:spPr>
          <a:xfrm>
            <a:off x="5080000" y="1193801"/>
            <a:ext cx="6807200" cy="4432300"/>
          </a:xfrm>
        </p:spPr>
        <p:txBody>
          <a:bodyPr/>
          <a:lstStyle>
            <a:lvl1pPr marL="176213" indent="-176213">
              <a:spcBef>
                <a:spcPts val="400"/>
              </a:spcBef>
              <a:spcAft>
                <a:spcPts val="400"/>
              </a:spcAft>
              <a:buFont typeface="Wingdings" panose="05000000000000000000" pitchFamily="2" charset="2"/>
              <a:buChar char="§"/>
              <a:defRPr sz="1800">
                <a:solidFill>
                  <a:schemeClr val="bg1"/>
                </a:solidFill>
              </a:defRPr>
            </a:lvl1pPr>
            <a:lvl2pPr>
              <a:defRPr sz="1600">
                <a:solidFill>
                  <a:schemeClr val="bg1"/>
                </a:solidFill>
              </a:defRPr>
            </a:lvl2pPr>
            <a:lvl3pPr marL="396875" indent="-168275">
              <a:spcBef>
                <a:spcPts val="400"/>
              </a:spcBef>
              <a:spcAft>
                <a:spcPts val="400"/>
              </a:spcAft>
              <a:buFont typeface="Wingdings" panose="05000000000000000000" pitchFamily="2" charset="2"/>
              <a:buChar char="§"/>
              <a:defRPr sz="1200">
                <a:solidFill>
                  <a:schemeClr val="bg1"/>
                </a:solidFill>
              </a:defRPr>
            </a:lvl3pPr>
            <a:lvl4pPr marL="628650" indent="-171450">
              <a:spcBef>
                <a:spcPts val="400"/>
              </a:spcBef>
              <a:spcAft>
                <a:spcPts val="400"/>
              </a:spcAft>
              <a:buFont typeface="Wingdings" panose="05000000000000000000" pitchFamily="2" charset="2"/>
              <a:buChar char="§"/>
              <a:defRPr sz="1200">
                <a:solidFill>
                  <a:schemeClr val="bg1"/>
                </a:solidFill>
              </a:defRPr>
            </a:lvl4pPr>
            <a:lvl5pPr marL="804863" indent="-119063">
              <a:buFont typeface="Wingdings" panose="05000000000000000000" pitchFamily="2" charset="2"/>
              <a:buChar char="§"/>
              <a:defRPr sz="1200">
                <a:solidFill>
                  <a:schemeClr val="bg1"/>
                </a:solidFill>
              </a:defRPr>
            </a:lvl5p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
        <p:nvSpPr>
          <p:cNvPr id="10"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481880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D80C3976-8BCC-D74D-9D21-AAFAD97E8869}" type="datetimeFigureOut">
              <a:rPr lang="en-US" smtClean="0"/>
              <a:t>6/20/18</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2710E83E-A0FE-B544-95A1-238FD5A5F92B}" type="slidenum">
              <a:rPr lang="en-US" smtClean="0"/>
              <a:t>‹#›</a:t>
            </a:fld>
            <a:endParaRPr lang="en-US"/>
          </a:p>
        </p:txBody>
      </p:sp>
    </p:spTree>
    <p:extLst>
      <p:ext uri="{BB962C8B-B14F-4D97-AF65-F5344CB8AC3E}">
        <p14:creationId xmlns:p14="http://schemas.microsoft.com/office/powerpoint/2010/main" val="21227898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3284890-85D2-4D7B-8EF5-15A9C1DB8F42}" type="datetimeFigureOut">
              <a:rPr lang="en-US" smtClean="0"/>
              <a:t>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F5661D-6934-4B32-B92C-470368BF1EC6}" type="datetimeFigureOut">
              <a:rPr lang="en-US" smtClean="0"/>
              <a:t>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F822A4-8DA6-4447-9B1F-C5DB58435268}" type="datetimeFigureOut">
              <a:rPr lang="en-US" smtClean="0"/>
              <a:t>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548D31E-DCDA-41A7-9C67-C4B11B94D21D}" type="datetimeFigureOut">
              <a:rPr lang="en-US" smtClean="0"/>
              <a:t>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B3762C0-B258-48F1-ADE6-176B4174CCDD}" type="datetimeFigureOut">
              <a:rPr lang="en-US" smtClean="0"/>
              <a:t>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289639" fontAlgn="base">
              <a:spcBef>
                <a:spcPct val="0"/>
              </a:spcBef>
              <a:spcAft>
                <a:spcPct val="0"/>
              </a:spcAft>
            </a:pPr>
            <a:fld id="{73D7E00A-486F-4252-8B1D-E32645521F49}" type="datetime1">
              <a:rPr lang="bg-BG" smtClean="0">
                <a:solidFill>
                  <a:srgbClr val="0D94D2"/>
                </a:solidFill>
                <a:latin typeface="Calibri" pitchFamily="34" charset="0"/>
                <a:ea typeface="MS PGothic" pitchFamily="34" charset="-128"/>
              </a:rPr>
              <a:pPr defTabSz="289639" fontAlgn="base">
                <a:spcBef>
                  <a:spcPct val="0"/>
                </a:spcBef>
                <a:spcAft>
                  <a:spcPct val="0"/>
                </a:spcAft>
              </a:pPr>
              <a:t>20.06.18 г.</a:t>
            </a:fld>
            <a:endParaRPr lang="bg-BG">
              <a:solidFill>
                <a:srgbClr val="0D94D2"/>
              </a:solidFill>
              <a:latin typeface="Calibri" pitchFamily="34" charset="0"/>
              <a:ea typeface="MS PGothic" pitchFamily="34" charset="-128"/>
            </a:endParaRPr>
          </a:p>
        </p:txBody>
      </p:sp>
      <p:sp>
        <p:nvSpPr>
          <p:cNvPr id="4" name="Footer Placeholder 3"/>
          <p:cNvSpPr>
            <a:spLocks noGrp="1"/>
          </p:cNvSpPr>
          <p:nvPr>
            <p:ph type="ftr" sz="quarter" idx="11"/>
          </p:nvPr>
        </p:nvSpPr>
        <p:spPr/>
        <p:txBody>
          <a:bodyPr/>
          <a:lstStyle/>
          <a:p>
            <a:pPr defTabSz="289639" fontAlgn="base">
              <a:spcBef>
                <a:spcPct val="0"/>
              </a:spcBef>
              <a:spcAft>
                <a:spcPct val="0"/>
              </a:spcAft>
            </a:pPr>
            <a:endParaRPr lang="en-US">
              <a:solidFill>
                <a:srgbClr val="0D94D2"/>
              </a:solidFill>
              <a:latin typeface="Calibri" pitchFamily="34" charset="0"/>
              <a:ea typeface="MS PGothic" pitchFamily="34" charset="-128"/>
            </a:endParaRPr>
          </a:p>
        </p:txBody>
      </p:sp>
      <p:sp>
        <p:nvSpPr>
          <p:cNvPr id="5" name="Slide Number Placeholder 4"/>
          <p:cNvSpPr>
            <a:spLocks noGrp="1"/>
          </p:cNvSpPr>
          <p:nvPr>
            <p:ph type="sldNum" sz="quarter" idx="12"/>
          </p:nvPr>
        </p:nvSpPr>
        <p:spPr/>
        <p:txBody>
          <a:bodyPr/>
          <a:lstStyle/>
          <a:p>
            <a:pPr defTabSz="289639" fontAlgn="base">
              <a:spcBef>
                <a:spcPct val="0"/>
              </a:spcBef>
              <a:spcAft>
                <a:spcPct val="0"/>
              </a:spcAft>
            </a:pPr>
            <a:fld id="{4FAB73BC-B049-4115-A692-8D63A059BFB8}" type="slidenum">
              <a:rPr lang="uk-UA" smtClean="0">
                <a:solidFill>
                  <a:srgbClr val="0D94D2"/>
                </a:solidFill>
                <a:latin typeface="Calibri" pitchFamily="34" charset="0"/>
                <a:ea typeface="MS PGothic" pitchFamily="34" charset="-128"/>
              </a:rPr>
              <a:pPr defTabSz="289639" fontAlgn="base">
                <a:spcBef>
                  <a:spcPct val="0"/>
                </a:spcBef>
                <a:spcAft>
                  <a:spcPct val="0"/>
                </a:spcAft>
              </a:pPr>
              <a:t>‹#›</a:t>
            </a:fld>
            <a:endParaRPr lang="uk-UA">
              <a:solidFill>
                <a:srgbClr val="0D94D2"/>
              </a:solidFill>
              <a:latin typeface="Calibri" pitchFamily="34" charset="0"/>
              <a:ea typeface="MS PGothic" pitchFamily="34" charset="-128"/>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289639" fontAlgn="base">
              <a:spcBef>
                <a:spcPct val="0"/>
              </a:spcBef>
              <a:spcAft>
                <a:spcPct val="0"/>
              </a:spcAft>
            </a:pPr>
            <a:fld id="{3AE4D08D-1583-4E4E-8165-BAFDDEBB984C}" type="datetimeFigureOut">
              <a:rPr lang="en-US" smtClean="0">
                <a:solidFill>
                  <a:srgbClr val="393D41"/>
                </a:solidFill>
                <a:latin typeface="Calibri" pitchFamily="34" charset="0"/>
                <a:ea typeface="MS PGothic" pitchFamily="34" charset="-128"/>
              </a:rPr>
              <a:pPr defTabSz="289639" fontAlgn="base">
                <a:spcBef>
                  <a:spcPct val="0"/>
                </a:spcBef>
                <a:spcAft>
                  <a:spcPct val="0"/>
                </a:spcAft>
              </a:pPr>
              <a:t>6/20/18</a:t>
            </a:fld>
            <a:endParaRPr lang="en-US">
              <a:solidFill>
                <a:srgbClr val="393D41"/>
              </a:solidFill>
              <a:latin typeface="Calibri" pitchFamily="34" charset="0"/>
              <a:ea typeface="MS PGothic" pitchFamily="34" charset="-128"/>
            </a:endParaRPr>
          </a:p>
        </p:txBody>
      </p:sp>
      <p:sp>
        <p:nvSpPr>
          <p:cNvPr id="3" name="Footer Placeholder 2"/>
          <p:cNvSpPr>
            <a:spLocks noGrp="1"/>
          </p:cNvSpPr>
          <p:nvPr>
            <p:ph type="ftr" sz="quarter" idx="11"/>
          </p:nvPr>
        </p:nvSpPr>
        <p:spPr/>
        <p:txBody>
          <a:bodyPr/>
          <a:lstStyle/>
          <a:p>
            <a:pPr defTabSz="289639" fontAlgn="base">
              <a:spcBef>
                <a:spcPct val="0"/>
              </a:spcBef>
              <a:spcAft>
                <a:spcPct val="0"/>
              </a:spcAft>
            </a:pPr>
            <a:endParaRPr lang="en-US">
              <a:solidFill>
                <a:srgbClr val="393D41"/>
              </a:solidFill>
              <a:latin typeface="Calibri" pitchFamily="34" charset="0"/>
              <a:ea typeface="MS PGothic" pitchFamily="34" charset="-128"/>
            </a:endParaRPr>
          </a:p>
        </p:txBody>
      </p:sp>
      <p:sp>
        <p:nvSpPr>
          <p:cNvPr id="4" name="Slide Number Placeholder 3"/>
          <p:cNvSpPr>
            <a:spLocks noGrp="1"/>
          </p:cNvSpPr>
          <p:nvPr>
            <p:ph type="sldNum" sz="quarter" idx="12"/>
          </p:nvPr>
        </p:nvSpPr>
        <p:spPr/>
        <p:txBody>
          <a:bodyPr/>
          <a:lstStyle/>
          <a:p>
            <a:pPr defTabSz="289639" fontAlgn="base">
              <a:spcBef>
                <a:spcPct val="0"/>
              </a:spcBef>
              <a:spcAft>
                <a:spcPct val="0"/>
              </a:spcAft>
            </a:pPr>
            <a:fld id="{8C8E75A8-572A-410D-A8DE-E1B6D6F15D73}" type="slidenum">
              <a:rPr lang="en-US" smtClean="0">
                <a:solidFill>
                  <a:srgbClr val="393D41"/>
                </a:solidFill>
                <a:latin typeface="Calibri" pitchFamily="34" charset="0"/>
                <a:ea typeface="MS PGothic" pitchFamily="34" charset="-128"/>
              </a:rPr>
              <a:pPr defTabSz="289639" fontAlgn="base">
                <a:spcBef>
                  <a:spcPct val="0"/>
                </a:spcBef>
                <a:spcAft>
                  <a:spcPct val="0"/>
                </a:spcAft>
              </a:pPr>
              <a:t>‹#›</a:t>
            </a:fld>
            <a:endParaRPr lang="en-US">
              <a:solidFill>
                <a:srgbClr val="393D41"/>
              </a:solidFill>
              <a:latin typeface="Calibri" pitchFamily="34" charset="0"/>
              <a:ea typeface="MS PGothic" pitchFamily="34" charset="-128"/>
            </a:endParaRPr>
          </a:p>
        </p:txBody>
      </p:sp>
    </p:spTree>
  </p:cSld>
  <p:clrMapOvr>
    <a:masterClrMapping/>
  </p:clrMapOvr>
  <p:transition spd="med">
    <p:fade thruBlk="1"/>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smtClean="0"/>
              <a:t>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sp>
        <p:nvSpPr>
          <p:cNvPr id="7" name="Rectangle 6"/>
          <p:cNvSpPr/>
          <p:nvPr userDrawn="1"/>
        </p:nvSpPr>
        <p:spPr>
          <a:xfrm>
            <a:off x="0" y="1"/>
            <a:ext cx="12192000" cy="59239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5" name="Title Placeholder 1"/>
          <p:cNvSpPr>
            <a:spLocks noGrp="1"/>
          </p:cNvSpPr>
          <p:nvPr>
            <p:ph type="title" hasCustomPrompt="1"/>
          </p:nvPr>
        </p:nvSpPr>
        <p:spPr>
          <a:xfrm>
            <a:off x="508000" y="2324102"/>
            <a:ext cx="11277600" cy="812799"/>
          </a:xfrm>
          <a:prstGeom prst="rect">
            <a:avLst/>
          </a:prstGeom>
        </p:spPr>
        <p:txBody>
          <a:bodyPr vert="horz" lIns="0" tIns="0" rIns="0" bIns="0" rtlCol="0" anchor="b" anchorCtr="0">
            <a:noAutofit/>
          </a:bodyPr>
          <a:lstStyle>
            <a:lvl1pPr>
              <a:defRPr sz="3200">
                <a:solidFill>
                  <a:schemeClr val="bg1"/>
                </a:solidFill>
              </a:defRPr>
            </a:lvl1pPr>
          </a:lstStyle>
          <a:p>
            <a:r>
              <a:rPr lang="en-US" dirty="0"/>
              <a:t>Click to edit </a:t>
            </a:r>
            <a:br>
              <a:rPr lang="en-US" dirty="0"/>
            </a:br>
            <a:r>
              <a:rPr lang="en-US" dirty="0"/>
              <a:t>Master title style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7481"/>
            <a:ext cx="12192000" cy="685800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Tree>
    <p:extLst>
      <p:ext uri="{BB962C8B-B14F-4D97-AF65-F5344CB8AC3E}">
        <p14:creationId xmlns:p14="http://schemas.microsoft.com/office/powerpoint/2010/main" val="202895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smtClean="0"/>
              <a:t>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157CC2-0FC8-4686-B024-99790E0F5162}" type="datetimeFigureOut">
              <a:rPr lang="en-US" smtClean="0"/>
              <a:t>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764DA5-CD3D-4590-A511-FCD3BC7A793E}" type="datetimeFigureOut">
              <a:rPr lang="en-US" smtClean="0"/>
              <a:t>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ontent Cente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9"/>
          <p:cNvSpPr>
            <a:spLocks noGrp="1" noChangeAspect="1"/>
          </p:cNvSpPr>
          <p:nvPr>
            <p:ph type="body" sz="quarter" idx="12"/>
          </p:nvPr>
        </p:nvSpPr>
        <p:spPr>
          <a:xfrm>
            <a:off x="430109" y="1280161"/>
            <a:ext cx="10966027" cy="4331747"/>
          </a:xfrm>
          <a:prstGeom prst="rect">
            <a:avLst/>
          </a:prstGeom>
        </p:spPr>
        <p:txBody>
          <a:bodyPr lIns="91438" tIns="45719" rIns="91438" bIns="45719" anchor="ctr" anchorCtr="1"/>
          <a:lstStyle>
            <a:lvl1pPr marL="320024" indent="-320024">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27184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lue divider">
    <p:spTree>
      <p:nvGrpSpPr>
        <p:cNvPr id="1" name=""/>
        <p:cNvGrpSpPr/>
        <p:nvPr/>
      </p:nvGrpSpPr>
      <p:grpSpPr>
        <a:xfrm>
          <a:off x="0" y="0"/>
          <a:ext cx="0" cy="0"/>
          <a:chOff x="0" y="0"/>
          <a:chExt cx="0" cy="0"/>
        </a:xfrm>
      </p:grpSpPr>
      <p:grpSp>
        <p:nvGrpSpPr>
          <p:cNvPr id="4" name="Group 3"/>
          <p:cNvGrpSpPr/>
          <p:nvPr userDrawn="1"/>
        </p:nvGrpSpPr>
        <p:grpSpPr>
          <a:xfrm>
            <a:off x="11"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1823716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Green divider">
    <p:spTree>
      <p:nvGrpSpPr>
        <p:cNvPr id="1" name=""/>
        <p:cNvGrpSpPr/>
        <p:nvPr/>
      </p:nvGrpSpPr>
      <p:grpSpPr>
        <a:xfrm>
          <a:off x="0" y="0"/>
          <a:ext cx="0" cy="0"/>
          <a:chOff x="0" y="0"/>
          <a:chExt cx="0" cy="0"/>
        </a:xfrm>
      </p:grpSpPr>
      <p:grpSp>
        <p:nvGrpSpPr>
          <p:cNvPr id="3" name="Group 2"/>
          <p:cNvGrpSpPr/>
          <p:nvPr userDrawn="1"/>
        </p:nvGrpSpPr>
        <p:grpSpPr>
          <a:xfrm>
            <a:off x="11"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6889141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5_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23" y="4943095"/>
            <a:ext cx="5681132" cy="417164"/>
          </a:xfrm>
          <a:prstGeom prst="rect">
            <a:avLst/>
          </a:prstGeom>
        </p:spPr>
        <p:txBody>
          <a:bodyPr lIns="91432" tIns="45716" rIns="91432" bIns="45716"/>
          <a:lstStyle>
            <a:lvl1pPr marL="0" indent="0">
              <a:buNone/>
              <a:defRPr sz="23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407123" y="5369626"/>
            <a:ext cx="5020732" cy="253865"/>
          </a:xfrm>
          <a:prstGeom prst="rect">
            <a:avLst/>
          </a:prstGeom>
        </p:spPr>
        <p:txBody>
          <a:bodyPr lIns="91432" tIns="45716" rIns="91432" bIns="45716"/>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userDrawn="1">
            <p:ph type="body" sz="quarter" idx="13" hasCustomPrompt="1"/>
          </p:nvPr>
        </p:nvSpPr>
        <p:spPr>
          <a:xfrm>
            <a:off x="407132" y="6335902"/>
            <a:ext cx="2888249" cy="285471"/>
          </a:xfrm>
          <a:prstGeom prst="rect">
            <a:avLst/>
          </a:prstGeom>
        </p:spPr>
        <p:txBody>
          <a:bodyPr lIns="91432" tIns="45716" rIns="91432" bIns="45716"/>
          <a:lstStyle>
            <a:lvl1pPr marL="0" indent="0">
              <a:buNone/>
              <a:defRPr sz="1500" i="0" baseline="0">
                <a:solidFill>
                  <a:srgbClr val="4C5257"/>
                </a:solidFill>
                <a:latin typeface="+mj-lt"/>
              </a:defRPr>
            </a:lvl1pPr>
          </a:lstStyle>
          <a:p>
            <a:pPr lvl="0"/>
            <a:fld id="{B584F102-AF6B-4EC2-9F2D-C2961294974C}" type="datetime4">
              <a:rPr lang="en-US" smtClean="0"/>
              <a:t>November 27, 2017</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414871" y="3810231"/>
            <a:ext cx="6433988" cy="687169"/>
          </a:xfrm>
          <a:prstGeom prst="rect">
            <a:avLst/>
          </a:prstGeom>
        </p:spPr>
        <p:txBody>
          <a:bodyPr lIns="91432" tIns="45716" rIns="91432" bIns="45716" anchor="ctr"/>
          <a:lstStyle>
            <a:lvl1pPr marL="0" indent="0">
              <a:buNone/>
              <a:defRPr sz="230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4" y="5887151"/>
            <a:ext cx="2736239" cy="672156"/>
          </a:xfrm>
          <a:prstGeom prst="rect">
            <a:avLst/>
          </a:prstGeom>
          <a:noFill/>
          <a:ln>
            <a:noFill/>
          </a:ln>
        </p:spPr>
      </p:pic>
    </p:spTree>
    <p:extLst>
      <p:ext uri="{BB962C8B-B14F-4D97-AF65-F5344CB8AC3E}">
        <p14:creationId xmlns:p14="http://schemas.microsoft.com/office/powerpoint/2010/main" val="17429033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6_Blue divider">
    <p:spTree>
      <p:nvGrpSpPr>
        <p:cNvPr id="1" name=""/>
        <p:cNvGrpSpPr/>
        <p:nvPr/>
      </p:nvGrpSpPr>
      <p:grpSpPr>
        <a:xfrm>
          <a:off x="0" y="0"/>
          <a:ext cx="0" cy="0"/>
          <a:chOff x="0" y="0"/>
          <a:chExt cx="0" cy="0"/>
        </a:xfrm>
      </p:grpSpPr>
      <p:grpSp>
        <p:nvGrpSpPr>
          <p:cNvPr id="4" name="Group 3"/>
          <p:cNvGrpSpPr/>
          <p:nvPr userDrawn="1"/>
        </p:nvGrpSpPr>
        <p:grpSpPr>
          <a:xfrm>
            <a:off x="13" y="-5943"/>
            <a:ext cx="12191999" cy="6903720"/>
            <a:chOff x="1" y="2698"/>
            <a:chExt cx="12191998" cy="6855302"/>
          </a:xfrm>
        </p:grpSpPr>
        <p:pic>
          <p:nvPicPr>
            <p:cNvPr id="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5300464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Green divider">
    <p:spTree>
      <p:nvGrpSpPr>
        <p:cNvPr id="1" name=""/>
        <p:cNvGrpSpPr/>
        <p:nvPr/>
      </p:nvGrpSpPr>
      <p:grpSpPr>
        <a:xfrm>
          <a:off x="0" y="0"/>
          <a:ext cx="0" cy="0"/>
          <a:chOff x="0" y="0"/>
          <a:chExt cx="0" cy="0"/>
        </a:xfrm>
      </p:grpSpPr>
      <p:grpSp>
        <p:nvGrpSpPr>
          <p:cNvPr id="3" name="Group 2"/>
          <p:cNvGrpSpPr/>
          <p:nvPr userDrawn="1"/>
        </p:nvGrpSpPr>
        <p:grpSpPr>
          <a:xfrm>
            <a:off x="13"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6807926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420957" y="1280160"/>
            <a:ext cx="4786055" cy="823912"/>
          </a:xfrm>
          <a:prstGeom prst="rect">
            <a:avLst/>
          </a:prstGeom>
        </p:spPr>
        <p:txBody>
          <a:bodyPr lIns="91432" tIns="45716" rIns="91432" bIns="45716"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7" name="Text Placeholder 4"/>
          <p:cNvSpPr>
            <a:spLocks noGrp="1"/>
          </p:cNvSpPr>
          <p:nvPr>
            <p:ph type="body" sz="quarter" idx="3"/>
          </p:nvPr>
        </p:nvSpPr>
        <p:spPr>
          <a:xfrm>
            <a:off x="5666492" y="1280160"/>
            <a:ext cx="5320139" cy="823912"/>
          </a:xfrm>
          <a:prstGeom prst="rect">
            <a:avLst/>
          </a:prstGeom>
        </p:spPr>
        <p:txBody>
          <a:bodyPr lIns="91432" tIns="45716" rIns="91432" bIns="45716"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12" name="Content Placeholder 11"/>
          <p:cNvSpPr>
            <a:spLocks noGrp="1"/>
          </p:cNvSpPr>
          <p:nvPr>
            <p:ph sz="quarter" idx="12"/>
          </p:nvPr>
        </p:nvSpPr>
        <p:spPr>
          <a:xfrm>
            <a:off x="406777" y="2194573"/>
            <a:ext cx="4787535" cy="3883511"/>
          </a:xfrm>
          <a:prstGeom prst="rect">
            <a:avLst/>
          </a:prstGeom>
        </p:spPr>
        <p:txBody>
          <a:bodyPr lIns="91432" tIns="45716" rIns="91432" bIns="45716"/>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5664201" y="2194573"/>
            <a:ext cx="5296243" cy="3883511"/>
          </a:xfrm>
          <a:prstGeom prst="rect">
            <a:avLst/>
          </a:prstGeom>
        </p:spPr>
        <p:txBody>
          <a:bodyPr lIns="91432" tIns="45716" rIns="91432" bIns="45716"/>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5534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Divider 2">
    <p:spTree>
      <p:nvGrpSpPr>
        <p:cNvPr id="1" name=""/>
        <p:cNvGrpSpPr/>
        <p:nvPr/>
      </p:nvGrpSpPr>
      <p:grpSpPr>
        <a:xfrm>
          <a:off x="0" y="0"/>
          <a:ext cx="0" cy="0"/>
          <a:chOff x="0" y="0"/>
          <a:chExt cx="0" cy="0"/>
        </a:xfrm>
      </p:grpSpPr>
      <p:sp>
        <p:nvSpPr>
          <p:cNvPr id="7" name="Rectangle 6"/>
          <p:cNvSpPr/>
          <p:nvPr userDrawn="1"/>
        </p:nvSpPr>
        <p:spPr>
          <a:xfrm>
            <a:off x="0" y="1"/>
            <a:ext cx="12192000" cy="592394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5" name="Title Placeholder 1"/>
          <p:cNvSpPr>
            <a:spLocks noGrp="1"/>
          </p:cNvSpPr>
          <p:nvPr>
            <p:ph type="title" hasCustomPrompt="1"/>
          </p:nvPr>
        </p:nvSpPr>
        <p:spPr>
          <a:xfrm>
            <a:off x="508000" y="2324102"/>
            <a:ext cx="11277600" cy="812799"/>
          </a:xfrm>
          <a:prstGeom prst="rect">
            <a:avLst/>
          </a:prstGeom>
        </p:spPr>
        <p:txBody>
          <a:bodyPr vert="horz" lIns="0" tIns="0" rIns="0" bIns="0" rtlCol="0" anchor="b" anchorCtr="0">
            <a:noAutofit/>
          </a:bodyPr>
          <a:lstStyle>
            <a:lvl1pPr>
              <a:defRPr sz="3200">
                <a:solidFill>
                  <a:schemeClr val="bg1"/>
                </a:solidFill>
              </a:defRPr>
            </a:lvl1pPr>
          </a:lstStyle>
          <a:p>
            <a:r>
              <a:rPr lang="en-US" dirty="0"/>
              <a:t>Click to edit </a:t>
            </a:r>
            <a:br>
              <a:rPr lang="en-US" dirty="0"/>
            </a:br>
            <a:r>
              <a:rPr lang="en-US" dirty="0"/>
              <a:t>Master title style</a:t>
            </a:r>
          </a:p>
        </p:txBody>
      </p:sp>
      <p:sp>
        <p:nvSpPr>
          <p:cNvPr id="9"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defRPr>
            </a:lvl1pPr>
          </a:lstStyle>
          <a:p>
            <a:pPr defTabSz="914400" fontAlgn="base">
              <a:spcBef>
                <a:spcPct val="0"/>
              </a:spcBef>
              <a:spcAft>
                <a:spcPct val="0"/>
              </a:spcAft>
            </a:pPr>
            <a:fld id="{A839EEC8-8AC5-E349-94CD-0321B7AA8B1D}" type="slidenum">
              <a:rPr lang="en-US" smtClean="0">
                <a:solidFill>
                  <a:srgbClr val="005677">
                    <a:tint val="75000"/>
                  </a:srgbClr>
                </a:solidFill>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ea typeface="ヒラギノ角ゴ ProN W3" pitchFamily="-109" charset="-128"/>
              <a:cs typeface="ヒラギノ角ゴ ProN W3" pitchFamily="-109" charset="-128"/>
              <a:sym typeface="Gill Sans" pitchFamily="-109" charset="0"/>
            </a:endParaRPr>
          </a:p>
        </p:txBody>
      </p:sp>
      <p:sp>
        <p:nvSpPr>
          <p:cNvPr id="12" name="Slide Number Placeholder 5"/>
          <p:cNvSpPr txBox="1">
            <a:spLocks/>
          </p:cNvSpPr>
          <p:nvPr userDrawn="1"/>
        </p:nvSpPr>
        <p:spPr>
          <a:xfrm>
            <a:off x="959557" y="6210520"/>
            <a:ext cx="10826043" cy="368077"/>
          </a:xfrm>
          <a:prstGeom prst="rect">
            <a:avLst/>
          </a:prstGeom>
        </p:spPr>
        <p:txBody>
          <a:bodyPr vert="horz" lIns="0" tIns="0" rIns="0" bIns="0" rtlCol="0" anchor="b" anchorCtr="0"/>
          <a:lstStyle>
            <a:defPPr>
              <a:defRPr lang="en-US"/>
            </a:defPPr>
            <a:lvl1pPr algn="l" rtl="0" fontAlgn="base">
              <a:spcBef>
                <a:spcPct val="0"/>
              </a:spcBef>
              <a:spcAft>
                <a:spcPct val="0"/>
              </a:spcAft>
              <a:defRPr lang="en-US" sz="700" kern="1200" smtClean="0">
                <a:solidFill>
                  <a:schemeClr val="tx1">
                    <a:tint val="75000"/>
                  </a:schemeClr>
                </a:solidFill>
                <a:latin typeface=""/>
                <a:ea typeface="ヒラギノ角ゴ ProN W3" pitchFamily="-109" charset="-128"/>
                <a:cs typeface="ヒラギノ角ゴ ProN W3" pitchFamily="-109" charset="-128"/>
                <a:sym typeface="Gill Sans" pitchFamily="-109" charset="0"/>
              </a:defRPr>
            </a:lvl1pPr>
            <a:lvl2pPr marL="4572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2pPr>
            <a:lvl3pPr marL="9144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3pPr>
            <a:lvl4pPr marL="13716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4pPr>
            <a:lvl5pPr marL="18288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5pPr>
            <a:lvl6pPr marL="22860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6pPr>
            <a:lvl7pPr marL="27432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7pPr>
            <a:lvl8pPr marL="32004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8pPr>
            <a:lvl9pPr marL="36576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9pPr>
          </a:lstStyle>
          <a:p>
            <a:pPr defTabSz="914400"/>
            <a:r>
              <a:rPr>
                <a:solidFill>
                  <a:srgbClr val="005677">
                    <a:tint val="75000"/>
                  </a:srgbClr>
                </a:solidFill>
              </a:rPr>
              <a:t>Copyright © 2015 by Surescripts, LLC. All rights reserved.</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7481"/>
            <a:ext cx="12192000" cy="6858000"/>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Tree>
    <p:extLst>
      <p:ext uri="{BB962C8B-B14F-4D97-AF65-F5344CB8AC3E}">
        <p14:creationId xmlns:p14="http://schemas.microsoft.com/office/powerpoint/2010/main" val="1503157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525" y="1280160"/>
            <a:ext cx="5255683" cy="2332616"/>
          </a:xfrm>
          <a:prstGeom prst="rect">
            <a:avLst/>
          </a:prstGeom>
        </p:spPr>
        <p:txBody>
          <a:bodyPr lIns="91432" tIns="45716" rIns="91432" bIns="45716"/>
          <a:lstStyle>
            <a:lvl1pPr marL="0" indent="0">
              <a:buNone/>
              <a:defRPr/>
            </a:lvl1pPr>
          </a:lstStyle>
          <a:p>
            <a:r>
              <a:rPr lang="en-US"/>
              <a:t>Click icon to add picture</a:t>
            </a:r>
          </a:p>
        </p:txBody>
      </p:sp>
      <p:sp>
        <p:nvSpPr>
          <p:cNvPr id="9" name="Content Placeholder 8"/>
          <p:cNvSpPr>
            <a:spLocks noGrp="1"/>
          </p:cNvSpPr>
          <p:nvPr>
            <p:ph sz="quarter" idx="14"/>
          </p:nvPr>
        </p:nvSpPr>
        <p:spPr>
          <a:xfrm>
            <a:off x="6089413" y="1279531"/>
            <a:ext cx="4883399" cy="4772025"/>
          </a:xfrm>
          <a:prstGeom prst="rect">
            <a:avLst/>
          </a:prstGeom>
        </p:spPr>
        <p:txBody>
          <a:bodyPr lIns="91432" tIns="45716" rIns="91432" bIns="45716"/>
          <a:lstStyle>
            <a:lvl1pPr>
              <a:defRPr sz="2400"/>
            </a:lvl1pPr>
            <a:lvl2pPr>
              <a:defRPr sz="2300"/>
            </a:lvl2pPr>
            <a:lvl3pPr>
              <a:defRPr sz="2000"/>
            </a:lvl3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420525" y="3718935"/>
            <a:ext cx="5255683" cy="2332616"/>
          </a:xfrm>
          <a:prstGeom prst="rect">
            <a:avLst/>
          </a:prstGeom>
        </p:spPr>
        <p:txBody>
          <a:bodyPr lIns="91432" tIns="45716" rIns="91432" bIns="45716"/>
          <a:lstStyle>
            <a:lvl1pPr marL="0" indent="0">
              <a:buNone/>
              <a:defRPr/>
            </a:lvl1pPr>
          </a:lstStyle>
          <a:p>
            <a:r>
              <a:rPr lang="en-US"/>
              <a:t>Click icon to add picture</a:t>
            </a:r>
          </a:p>
        </p:txBody>
      </p:sp>
    </p:spTree>
    <p:extLst>
      <p:ext uri="{BB962C8B-B14F-4D97-AF65-F5344CB8AC3E}">
        <p14:creationId xmlns:p14="http://schemas.microsoft.com/office/powerpoint/2010/main" val="6261436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_Quotation 3">
    <p:spTree>
      <p:nvGrpSpPr>
        <p:cNvPr id="1" name=""/>
        <p:cNvGrpSpPr/>
        <p:nvPr/>
      </p:nvGrpSpPr>
      <p:grpSpPr>
        <a:xfrm>
          <a:off x="0" y="0"/>
          <a:ext cx="0" cy="0"/>
          <a:chOff x="0" y="0"/>
          <a:chExt cx="0" cy="0"/>
        </a:xfrm>
      </p:grpSpPr>
      <p:grpSp>
        <p:nvGrpSpPr>
          <p:cNvPr id="21" name="Group 20"/>
          <p:cNvGrpSpPr/>
          <p:nvPr userDrawn="1"/>
        </p:nvGrpSpPr>
        <p:grpSpPr>
          <a:xfrm>
            <a:off x="13" y="-5941"/>
            <a:ext cx="12191999" cy="6903720"/>
            <a:chOff x="1" y="2699"/>
            <a:chExt cx="12191999" cy="6855302"/>
          </a:xfrm>
        </p:grpSpPr>
        <p:pic>
          <p:nvPicPr>
            <p:cNvPr id="25"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lIns="91432" tIns="45716" rIns="91432" bIns="45716">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23" name="Text Placeholder 10"/>
          <p:cNvSpPr>
            <a:spLocks noGrp="1"/>
          </p:cNvSpPr>
          <p:nvPr>
            <p:ph type="body" sz="quarter" idx="12" hasCustomPrompt="1"/>
          </p:nvPr>
        </p:nvSpPr>
        <p:spPr>
          <a:xfrm>
            <a:off x="5170197" y="5080519"/>
            <a:ext cx="4692257" cy="297748"/>
          </a:xfrm>
          <a:prstGeom prst="rect">
            <a:avLst/>
          </a:prstGeom>
        </p:spPr>
        <p:txBody>
          <a:bodyPr lIns="91432" tIns="45716" rIns="91432" bIns="45716"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24" name="Text Placeholder 10"/>
          <p:cNvSpPr>
            <a:spLocks noGrp="1"/>
          </p:cNvSpPr>
          <p:nvPr>
            <p:ph type="body" sz="quarter" idx="13" hasCustomPrompt="1"/>
          </p:nvPr>
        </p:nvSpPr>
        <p:spPr>
          <a:xfrm>
            <a:off x="5164441" y="4774555"/>
            <a:ext cx="4692257" cy="297748"/>
          </a:xfrm>
          <a:prstGeom prst="rect">
            <a:avLst/>
          </a:prstGeom>
        </p:spPr>
        <p:txBody>
          <a:bodyPr lIns="91432" tIns="45716" rIns="91432" bIns="45716"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2" tIns="45716" rIns="91432" bIns="45716" anchor="ctr">
            <a:normAutofit/>
          </a:bodyPr>
          <a:lstStyle>
            <a:lvl1pPr marL="0" indent="0" algn="ctr">
              <a:buNone/>
              <a:defRPr sz="2800" baseline="0">
                <a:solidFill>
                  <a:schemeClr val="bg1"/>
                </a:solidFill>
              </a:defRPr>
            </a:lvl1pPr>
          </a:lstStyle>
          <a:p>
            <a:pPr lvl="0"/>
            <a:r>
              <a:rPr lang="en-US" dirty="0"/>
              <a:t>Put your quote in here</a:t>
            </a:r>
          </a:p>
        </p:txBody>
      </p:sp>
      <p:sp>
        <p:nvSpPr>
          <p:cNvPr id="17" name="TextBox 16"/>
          <p:cNvSpPr txBox="1"/>
          <p:nvPr userDrawn="1"/>
        </p:nvSpPr>
        <p:spPr>
          <a:xfrm>
            <a:off x="0" y="6653054"/>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7BC143">
                    <a:lumMod val="40000"/>
                    <a:lumOff val="60000"/>
                  </a:srgbClr>
                </a:solidFill>
                <a:ea typeface="ＭＳ Ｐゴシック" pitchFamily="34" charset="-128"/>
              </a:rPr>
              <a:t>BRNDEXP 2.1 0714     © 2014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defTabSz="1218930" fontAlgn="base">
                <a:spcBef>
                  <a:spcPct val="0"/>
                </a:spcBef>
                <a:spcAft>
                  <a:spcPct val="0"/>
                </a:spcAft>
              </a:pPr>
              <a:t>‹#›</a:t>
            </a:fld>
            <a:endParaRPr lang="en-US" sz="1200" b="1">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21329369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5_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lIns="91432" tIns="45716" rIns="91432" bIns="45716">
            <a:noAutofit/>
          </a:bodyPr>
          <a:lstStyle>
            <a:lvl1pPr marL="0" indent="0" algn="r">
              <a:buNone/>
              <a:defRPr sz="2000" i="1">
                <a:solidFill>
                  <a:schemeClr val="tx1"/>
                </a:solidFill>
                <a:latin typeface="Arial" pitchFamily="34" charset="0"/>
                <a:cs typeface="Arial" pitchFamily="34" charset="0"/>
              </a:defRPr>
            </a:lvl1pPr>
          </a:lstStyle>
          <a:p>
            <a:pPr lvl="0"/>
            <a:r>
              <a:rPr lang="en-US" dirty="0"/>
              <a:t>Name here</a:t>
            </a:r>
          </a:p>
        </p:txBody>
      </p:sp>
      <p:sp>
        <p:nvSpPr>
          <p:cNvPr id="18" name="Text Placeholder 10"/>
          <p:cNvSpPr>
            <a:spLocks noGrp="1"/>
          </p:cNvSpPr>
          <p:nvPr>
            <p:ph type="body" sz="quarter" idx="12" hasCustomPrompt="1"/>
          </p:nvPr>
        </p:nvSpPr>
        <p:spPr>
          <a:xfrm>
            <a:off x="5170197" y="5080519"/>
            <a:ext cx="4692257" cy="297748"/>
          </a:xfrm>
          <a:prstGeom prst="rect">
            <a:avLst/>
          </a:prstGeom>
        </p:spPr>
        <p:txBody>
          <a:bodyPr lIns="91432" tIns="45716" rIns="91432" bIns="45716"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9" name="Text Placeholder 10"/>
          <p:cNvSpPr>
            <a:spLocks noGrp="1"/>
          </p:cNvSpPr>
          <p:nvPr>
            <p:ph type="body" sz="quarter" idx="13" hasCustomPrompt="1"/>
          </p:nvPr>
        </p:nvSpPr>
        <p:spPr>
          <a:xfrm>
            <a:off x="5164441" y="4774555"/>
            <a:ext cx="4692257" cy="297748"/>
          </a:xfrm>
          <a:prstGeom prst="rect">
            <a:avLst/>
          </a:prstGeom>
        </p:spPr>
        <p:txBody>
          <a:bodyPr lIns="91432" tIns="45716" rIns="91432" bIns="45716"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2" tIns="45716" rIns="91432" bIns="45716" anchor="ctr">
            <a:normAutofit/>
          </a:bodyPr>
          <a:lstStyle>
            <a:lvl1pPr marL="0" indent="0" algn="ctr">
              <a:buNone/>
              <a:defRPr sz="2800" baseline="0">
                <a:solidFill>
                  <a:schemeClr val="tx1"/>
                </a:solidFill>
              </a:defRPr>
            </a:lvl1pPr>
          </a:lstStyle>
          <a:p>
            <a:pPr lvl="0"/>
            <a:r>
              <a:rPr lang="en-US" dirty="0"/>
              <a:t>Put your quote in here</a:t>
            </a:r>
          </a:p>
        </p:txBody>
      </p:sp>
      <p:sp>
        <p:nvSpPr>
          <p:cNvPr id="21" name="TextBox 20"/>
          <p:cNvSpPr txBox="1"/>
          <p:nvPr userDrawn="1"/>
        </p:nvSpPr>
        <p:spPr>
          <a:xfrm>
            <a:off x="0" y="6605749"/>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393D41"/>
                </a:solidFill>
                <a:ea typeface="ＭＳ Ｐゴシック" pitchFamily="34" charset="-128"/>
              </a:rPr>
              <a:t>©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defTabSz="1218930" fontAlgn="base">
                <a:spcBef>
                  <a:spcPct val="0"/>
                </a:spcBef>
                <a:spcAft>
                  <a:spcPct val="0"/>
                </a:spcAft>
              </a:pPr>
              <a:t>‹#›</a:t>
            </a:fld>
            <a:endParaRPr lang="en-US" sz="1200" b="1">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10628417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Overview WS - Content slide 1">
    <p:spTree>
      <p:nvGrpSpPr>
        <p:cNvPr id="1" name=""/>
        <p:cNvGrpSpPr/>
        <p:nvPr/>
      </p:nvGrpSpPr>
      <p:grpSpPr>
        <a:xfrm>
          <a:off x="0" y="0"/>
          <a:ext cx="0" cy="0"/>
          <a:chOff x="0" y="0"/>
          <a:chExt cx="0" cy="0"/>
        </a:xfrm>
      </p:grpSpPr>
      <p:pic>
        <p:nvPicPr>
          <p:cNvPr id="15" name="Picture 1"/>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117" y="471584"/>
            <a:ext cx="10058401" cy="7884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ext Placeholder 5"/>
          <p:cNvSpPr>
            <a:spLocks noGrp="1"/>
          </p:cNvSpPr>
          <p:nvPr>
            <p:ph type="body" sz="quarter" idx="10"/>
          </p:nvPr>
        </p:nvSpPr>
        <p:spPr>
          <a:xfrm>
            <a:off x="312560" y="606859"/>
            <a:ext cx="10090440" cy="491360"/>
          </a:xfrm>
          <a:prstGeom prst="rect">
            <a:avLst/>
          </a:prstGeom>
        </p:spPr>
        <p:txBody>
          <a:bodyPr vert="horz" lIns="217973" tIns="0" rIns="0" bIns="0" anchor="ctr" anchorCtr="0"/>
          <a:lstStyle>
            <a:lvl1pPr marL="0" indent="0">
              <a:buNone/>
              <a:defRPr sz="4400">
                <a:solidFill>
                  <a:schemeClr val="bg1"/>
                </a:solidFill>
                <a:latin typeface="Franklin Gothic Book"/>
                <a:cs typeface="Franklin Gothic Book"/>
              </a:defRPr>
            </a:lvl1pPr>
          </a:lstStyle>
          <a:p>
            <a:pPr marL="0" marR="0" lvl="0" indent="0" defTabSz="121896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ysClr val="window" lastClr="FFFFFF"/>
                </a:solidFill>
                <a:effectLst/>
                <a:uLnTx/>
                <a:uFillTx/>
                <a:latin typeface="Franklin Gothic Book"/>
              </a:rPr>
              <a:t>Click to edit Master text styles</a:t>
            </a:r>
          </a:p>
        </p:txBody>
      </p:sp>
      <p:sp>
        <p:nvSpPr>
          <p:cNvPr id="7" name="Rectangle 6"/>
          <p:cNvSpPr/>
          <p:nvPr userDrawn="1"/>
        </p:nvSpPr>
        <p:spPr>
          <a:xfrm>
            <a:off x="-1" y="6608023"/>
            <a:ext cx="12192001" cy="369316"/>
          </a:xfrm>
          <a:prstGeom prst="rect">
            <a:avLst/>
          </a:prstGeom>
        </p:spPr>
        <p:txBody>
          <a:bodyPr wrap="square" lIns="121901" tIns="60950" rIns="121901" bIns="60950">
            <a:spAutoFit/>
          </a:bodyPr>
          <a:lstStyle/>
          <a:p>
            <a:pPr defTabSz="287803" fontAlgn="base">
              <a:spcBef>
                <a:spcPct val="0"/>
              </a:spcBef>
              <a:spcAft>
                <a:spcPct val="0"/>
              </a:spcAft>
            </a:pPr>
            <a:r>
              <a:rPr lang="en-US" sz="800" kern="500">
                <a:solidFill>
                  <a:srgbClr val="6A737B">
                    <a:lumMod val="40000"/>
                    <a:lumOff val="60000"/>
                  </a:srgbClr>
                </a:solidFill>
                <a:latin typeface="Franklin Gothic Book"/>
                <a:ea typeface="MS PGothic" pitchFamily="34" charset="-128"/>
                <a:cs typeface="ＭＳ Ｐゴシック" charset="0"/>
              </a:rPr>
              <a:t>© Cerner Corporation. All rights reserved. This document contains Cerner confidential and/or proprietary information belonging to Cerner Corporation</a:t>
            </a:r>
            <a:br>
              <a:rPr lang="en-US" sz="800" kern="500">
                <a:solidFill>
                  <a:srgbClr val="6A737B">
                    <a:lumMod val="40000"/>
                    <a:lumOff val="60000"/>
                  </a:srgbClr>
                </a:solidFill>
                <a:latin typeface="Franklin Gothic Book"/>
                <a:ea typeface="MS PGothic" pitchFamily="34" charset="-128"/>
                <a:cs typeface="ＭＳ Ｐゴシック" charset="0"/>
              </a:rPr>
            </a:br>
            <a:r>
              <a:rPr lang="en-US" sz="800" kern="500">
                <a:solidFill>
                  <a:srgbClr val="6A737B">
                    <a:lumMod val="40000"/>
                    <a:lumOff val="60000"/>
                  </a:srgbClr>
                </a:solidFill>
                <a:latin typeface="Franklin Gothic Book"/>
                <a:ea typeface="MS PGothic" pitchFamily="34" charset="-128"/>
                <a:cs typeface="ＭＳ Ｐゴシック" charset="0"/>
              </a:rPr>
              <a:t>    and/or its related affiliates which may not be reproduced or transmitted in any form or by any means without the express written consent .</a:t>
            </a:r>
          </a:p>
        </p:txBody>
      </p:sp>
      <p:sp>
        <p:nvSpPr>
          <p:cNvPr id="8" name="Rectangle 66"/>
          <p:cNvSpPr>
            <a:spLocks noGrp="1" noChangeArrowheads="1"/>
          </p:cNvSpPr>
          <p:nvPr userDrawn="1"/>
        </p:nvSpPr>
        <p:spPr bwMode="auto">
          <a:xfrm>
            <a:off x="11588351" y="6605315"/>
            <a:ext cx="498919" cy="228600"/>
          </a:xfrm>
          <a:prstGeom prst="rect">
            <a:avLst/>
          </a:prstGeom>
          <a:noFill/>
          <a:ln w="9525">
            <a:noFill/>
            <a:miter lim="800000"/>
            <a:headEnd/>
            <a:tailEnd/>
          </a:ln>
        </p:spPr>
        <p:txBody>
          <a:bodyPr lIns="121901" tIns="60950" rIns="121901" bIns="60950"/>
          <a:lstStyle/>
          <a:p>
            <a:pPr algn="r" defTabSz="287803" eaLnBrk="0" fontAlgn="base" hangingPunct="0">
              <a:spcBef>
                <a:spcPct val="0"/>
              </a:spcBef>
              <a:spcAft>
                <a:spcPct val="0"/>
              </a:spcAft>
            </a:pPr>
            <a:fld id="{ED89AE07-C97F-44A6-A614-2F99B440138C}" type="slidenum">
              <a:rPr lang="en-US" sz="1300">
                <a:solidFill>
                  <a:srgbClr val="6A737B"/>
                </a:solidFill>
                <a:latin typeface="Franklin Gothic Book"/>
                <a:ea typeface="ＭＳ Ｐゴシック" charset="0"/>
                <a:cs typeface="ＭＳ Ｐゴシック" charset="0"/>
              </a:rPr>
              <a:pPr algn="r" defTabSz="287803" eaLnBrk="0" fontAlgn="base" hangingPunct="0">
                <a:spcBef>
                  <a:spcPct val="0"/>
                </a:spcBef>
                <a:spcAft>
                  <a:spcPct val="0"/>
                </a:spcAft>
              </a:pPr>
              <a:t>‹#›</a:t>
            </a:fld>
            <a:endParaRPr lang="en-US" sz="1300">
              <a:solidFill>
                <a:srgbClr val="6A737B"/>
              </a:solidFill>
              <a:latin typeface="Franklin Gothic Book"/>
              <a:ea typeface="ＭＳ Ｐゴシック" charset="0"/>
              <a:cs typeface="ＭＳ Ｐゴシック" charset="0"/>
            </a:endParaRPr>
          </a:p>
        </p:txBody>
      </p:sp>
    </p:spTree>
    <p:extLst>
      <p:ext uri="{BB962C8B-B14F-4D97-AF65-F5344CB8AC3E}">
        <p14:creationId xmlns:p14="http://schemas.microsoft.com/office/powerpoint/2010/main" val="10614934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Blue divider">
    <p:spTree>
      <p:nvGrpSpPr>
        <p:cNvPr id="1" name=""/>
        <p:cNvGrpSpPr/>
        <p:nvPr/>
      </p:nvGrpSpPr>
      <p:grpSpPr>
        <a:xfrm>
          <a:off x="0" y="0"/>
          <a:ext cx="0" cy="0"/>
          <a:chOff x="0" y="0"/>
          <a:chExt cx="0" cy="0"/>
        </a:xfrm>
      </p:grpSpPr>
      <p:grpSp>
        <p:nvGrpSpPr>
          <p:cNvPr id="4" name="Group 3"/>
          <p:cNvGrpSpPr/>
          <p:nvPr userDrawn="1"/>
        </p:nvGrpSpPr>
        <p:grpSpPr>
          <a:xfrm>
            <a:off x="11"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731082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_Green divider">
    <p:spTree>
      <p:nvGrpSpPr>
        <p:cNvPr id="1" name=""/>
        <p:cNvGrpSpPr/>
        <p:nvPr/>
      </p:nvGrpSpPr>
      <p:grpSpPr>
        <a:xfrm>
          <a:off x="0" y="0"/>
          <a:ext cx="0" cy="0"/>
          <a:chOff x="0" y="0"/>
          <a:chExt cx="0" cy="0"/>
        </a:xfrm>
      </p:grpSpPr>
      <p:grpSp>
        <p:nvGrpSpPr>
          <p:cNvPr id="3" name="Group 2"/>
          <p:cNvGrpSpPr/>
          <p:nvPr userDrawn="1"/>
        </p:nvGrpSpPr>
        <p:grpSpPr>
          <a:xfrm>
            <a:off x="11"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7880675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6_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23" y="4943095"/>
            <a:ext cx="5681132" cy="417164"/>
          </a:xfrm>
          <a:prstGeom prst="rect">
            <a:avLst/>
          </a:prstGeom>
        </p:spPr>
        <p:txBody>
          <a:bodyPr lIns="91438" tIns="45719" rIns="91438" bIns="45719"/>
          <a:lstStyle>
            <a:lvl1pPr marL="0" indent="0">
              <a:buNone/>
              <a:defRPr sz="23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407123" y="5369626"/>
            <a:ext cx="5020732" cy="253865"/>
          </a:xfrm>
          <a:prstGeom prst="rect">
            <a:avLst/>
          </a:prstGeom>
        </p:spPr>
        <p:txBody>
          <a:bodyPr lIns="91438" tIns="45719" rIns="91438" bIns="45719"/>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userDrawn="1">
            <p:ph type="body" sz="quarter" idx="13" hasCustomPrompt="1"/>
          </p:nvPr>
        </p:nvSpPr>
        <p:spPr>
          <a:xfrm>
            <a:off x="407132" y="6335902"/>
            <a:ext cx="2888249" cy="285471"/>
          </a:xfrm>
          <a:prstGeom prst="rect">
            <a:avLst/>
          </a:prstGeom>
        </p:spPr>
        <p:txBody>
          <a:bodyPr lIns="91438" tIns="45719" rIns="91438" bIns="45719"/>
          <a:lstStyle>
            <a:lvl1pPr marL="0" indent="0">
              <a:buNone/>
              <a:defRPr sz="1500" i="0" baseline="0">
                <a:solidFill>
                  <a:srgbClr val="4C5257"/>
                </a:solidFill>
                <a:latin typeface="+mj-lt"/>
              </a:defRPr>
            </a:lvl1pPr>
          </a:lstStyle>
          <a:p>
            <a:pPr lvl="0"/>
            <a:fld id="{B584F102-AF6B-4EC2-9F2D-C2961294974C}" type="datetime4">
              <a:rPr lang="en-US" smtClean="0"/>
              <a:t>November 27, 2017</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414871" y="3810231"/>
            <a:ext cx="6433988" cy="687169"/>
          </a:xfrm>
          <a:prstGeom prst="rect">
            <a:avLst/>
          </a:prstGeom>
        </p:spPr>
        <p:txBody>
          <a:bodyPr lIns="91438" tIns="45719" rIns="91438" bIns="45719" anchor="ctr"/>
          <a:lstStyle>
            <a:lvl1pPr marL="0" indent="0">
              <a:buNone/>
              <a:defRPr sz="230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4" y="5887151"/>
            <a:ext cx="2736239" cy="672156"/>
          </a:xfrm>
          <a:prstGeom prst="rect">
            <a:avLst/>
          </a:prstGeom>
          <a:noFill/>
          <a:ln>
            <a:noFill/>
          </a:ln>
        </p:spPr>
      </p:pic>
    </p:spTree>
    <p:extLst>
      <p:ext uri="{BB962C8B-B14F-4D97-AF65-F5344CB8AC3E}">
        <p14:creationId xmlns:p14="http://schemas.microsoft.com/office/powerpoint/2010/main" val="4768847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7_Blue divider">
    <p:spTree>
      <p:nvGrpSpPr>
        <p:cNvPr id="1" name=""/>
        <p:cNvGrpSpPr/>
        <p:nvPr/>
      </p:nvGrpSpPr>
      <p:grpSpPr>
        <a:xfrm>
          <a:off x="0" y="0"/>
          <a:ext cx="0" cy="0"/>
          <a:chOff x="0" y="0"/>
          <a:chExt cx="0" cy="0"/>
        </a:xfrm>
      </p:grpSpPr>
      <p:grpSp>
        <p:nvGrpSpPr>
          <p:cNvPr id="4" name="Group 3"/>
          <p:cNvGrpSpPr/>
          <p:nvPr userDrawn="1"/>
        </p:nvGrpSpPr>
        <p:grpSpPr>
          <a:xfrm>
            <a:off x="13" y="-5943"/>
            <a:ext cx="12191999" cy="6903720"/>
            <a:chOff x="1" y="2698"/>
            <a:chExt cx="12191998" cy="6855302"/>
          </a:xfrm>
        </p:grpSpPr>
        <p:pic>
          <p:nvPicPr>
            <p:cNvPr id="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20458975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Green divider">
    <p:spTree>
      <p:nvGrpSpPr>
        <p:cNvPr id="1" name=""/>
        <p:cNvGrpSpPr/>
        <p:nvPr/>
      </p:nvGrpSpPr>
      <p:grpSpPr>
        <a:xfrm>
          <a:off x="0" y="0"/>
          <a:ext cx="0" cy="0"/>
          <a:chOff x="0" y="0"/>
          <a:chExt cx="0" cy="0"/>
        </a:xfrm>
      </p:grpSpPr>
      <p:grpSp>
        <p:nvGrpSpPr>
          <p:cNvPr id="3" name="Group 2"/>
          <p:cNvGrpSpPr/>
          <p:nvPr userDrawn="1"/>
        </p:nvGrpSpPr>
        <p:grpSpPr>
          <a:xfrm>
            <a:off x="13"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3302311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7_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420957" y="1280160"/>
            <a:ext cx="4786055" cy="823912"/>
          </a:xfrm>
          <a:prstGeom prst="rect">
            <a:avLst/>
          </a:prstGeom>
        </p:spPr>
        <p:txBody>
          <a:bodyPr lIns="91438" tIns="45719" rIns="91438" bIns="45719"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7" name="Text Placeholder 4"/>
          <p:cNvSpPr>
            <a:spLocks noGrp="1"/>
          </p:cNvSpPr>
          <p:nvPr>
            <p:ph type="body" sz="quarter" idx="3"/>
          </p:nvPr>
        </p:nvSpPr>
        <p:spPr>
          <a:xfrm>
            <a:off x="5666492" y="1280160"/>
            <a:ext cx="5320139" cy="823912"/>
          </a:xfrm>
          <a:prstGeom prst="rect">
            <a:avLst/>
          </a:prstGeom>
        </p:spPr>
        <p:txBody>
          <a:bodyPr lIns="91438" tIns="45719" rIns="91438" bIns="45719"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12" name="Content Placeholder 11"/>
          <p:cNvSpPr>
            <a:spLocks noGrp="1"/>
          </p:cNvSpPr>
          <p:nvPr>
            <p:ph sz="quarter" idx="12"/>
          </p:nvPr>
        </p:nvSpPr>
        <p:spPr>
          <a:xfrm>
            <a:off x="406777" y="2194573"/>
            <a:ext cx="4787535" cy="3883511"/>
          </a:xfrm>
          <a:prstGeom prst="rect">
            <a:avLst/>
          </a:prstGeom>
        </p:spPr>
        <p:txBody>
          <a:bodyPr lIns="91438" tIns="45719" rIns="91438" bIns="45719"/>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5664201" y="2194573"/>
            <a:ext cx="5296243" cy="3883511"/>
          </a:xfrm>
          <a:prstGeom prst="rect">
            <a:avLst/>
          </a:prstGeom>
        </p:spPr>
        <p:txBody>
          <a:bodyPr lIns="91438" tIns="45719" rIns="91438" bIns="45719"/>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714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p:txBody>
          <a:bodyPr/>
          <a:lstStyle>
            <a:lvl1pPr marL="165100" indent="-165100">
              <a:spcBef>
                <a:spcPts val="400"/>
              </a:spcBef>
              <a:spcAft>
                <a:spcPts val="400"/>
              </a:spcAft>
              <a:buFont typeface="Wingdings" panose="05000000000000000000" pitchFamily="2" charset="2"/>
              <a:buChar char="§"/>
              <a:defRPr sz="1800">
                <a:solidFill>
                  <a:schemeClr val="bg2"/>
                </a:solidFill>
              </a:defRPr>
            </a:lvl1pPr>
            <a:lvl2pPr>
              <a:defRPr sz="1600">
                <a:solidFill>
                  <a:schemeClr val="bg2"/>
                </a:solidFill>
              </a:defRPr>
            </a:lvl2pPr>
            <a:lvl3pPr marL="457200" indent="-228600">
              <a:spcBef>
                <a:spcPts val="400"/>
              </a:spcBef>
              <a:spcAft>
                <a:spcPts val="400"/>
              </a:spcAft>
              <a:buFont typeface="Wingdings" panose="05000000000000000000" pitchFamily="2" charset="2"/>
              <a:buChar char="§"/>
              <a:defRPr sz="1200">
                <a:solidFill>
                  <a:schemeClr val="bg2"/>
                </a:solidFill>
              </a:defRPr>
            </a:lvl3pPr>
            <a:lvl4pPr marL="628650" indent="-171450">
              <a:spcBef>
                <a:spcPts val="400"/>
              </a:spcBef>
              <a:spcAft>
                <a:spcPts val="400"/>
              </a:spcAft>
              <a:buFont typeface="Wingdings" panose="05000000000000000000" pitchFamily="2" charset="2"/>
              <a:buChar char="§"/>
              <a:defRPr sz="1200">
                <a:solidFill>
                  <a:schemeClr val="bg2"/>
                </a:solidFill>
              </a:defRPr>
            </a:lvl4pPr>
            <a:lvl5pPr>
              <a:defRPr sz="1200">
                <a:solidFill>
                  <a:schemeClr val="bg2"/>
                </a:solidFill>
              </a:defRPr>
            </a:lvl5pPr>
          </a:lstStyle>
          <a:p>
            <a:pPr lvl="0"/>
            <a:r>
              <a:rPr lang="en-US" dirty="0"/>
              <a:t>Click to edit Master text styles</a:t>
            </a:r>
          </a:p>
          <a:p>
            <a:pPr lvl="2"/>
            <a:r>
              <a:rPr lang="en-US" dirty="0"/>
              <a:t>Second level</a:t>
            </a:r>
          </a:p>
          <a:p>
            <a:pPr lvl="3"/>
            <a:r>
              <a:rPr lang="en-US" dirty="0"/>
              <a:t>Third level</a:t>
            </a:r>
          </a:p>
        </p:txBody>
      </p:sp>
      <p:sp>
        <p:nvSpPr>
          <p:cNvPr id="5"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132571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525" y="1280160"/>
            <a:ext cx="5255683" cy="2332616"/>
          </a:xfrm>
          <a:prstGeom prst="rect">
            <a:avLst/>
          </a:prstGeom>
        </p:spPr>
        <p:txBody>
          <a:bodyPr lIns="91438" tIns="45719" rIns="91438" bIns="45719"/>
          <a:lstStyle>
            <a:lvl1pPr marL="0" indent="0">
              <a:buNone/>
              <a:defRPr/>
            </a:lvl1pPr>
          </a:lstStyle>
          <a:p>
            <a:r>
              <a:rPr lang="en-US"/>
              <a:t>Click icon to add picture</a:t>
            </a:r>
          </a:p>
        </p:txBody>
      </p:sp>
      <p:sp>
        <p:nvSpPr>
          <p:cNvPr id="9" name="Content Placeholder 8"/>
          <p:cNvSpPr>
            <a:spLocks noGrp="1"/>
          </p:cNvSpPr>
          <p:nvPr>
            <p:ph sz="quarter" idx="14"/>
          </p:nvPr>
        </p:nvSpPr>
        <p:spPr>
          <a:xfrm>
            <a:off x="6089413" y="1279531"/>
            <a:ext cx="4883399" cy="4772025"/>
          </a:xfrm>
          <a:prstGeom prst="rect">
            <a:avLst/>
          </a:prstGeom>
        </p:spPr>
        <p:txBody>
          <a:bodyPr lIns="91438" tIns="45719" rIns="91438" bIns="45719"/>
          <a:lstStyle>
            <a:lvl1pPr>
              <a:defRPr sz="2400"/>
            </a:lvl1pPr>
            <a:lvl2pPr>
              <a:defRPr sz="2300"/>
            </a:lvl2pPr>
            <a:lvl3pPr>
              <a:defRPr sz="2000"/>
            </a:lvl3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420525" y="3718935"/>
            <a:ext cx="5255683" cy="2332616"/>
          </a:xfrm>
          <a:prstGeom prst="rect">
            <a:avLst/>
          </a:prstGeom>
        </p:spPr>
        <p:txBody>
          <a:bodyPr lIns="91438" tIns="45719" rIns="91438" bIns="45719"/>
          <a:lstStyle>
            <a:lvl1pPr marL="0" indent="0">
              <a:buNone/>
              <a:defRPr/>
            </a:lvl1pPr>
          </a:lstStyle>
          <a:p>
            <a:r>
              <a:rPr lang="en-US"/>
              <a:t>Click icon to add picture</a:t>
            </a:r>
          </a:p>
        </p:txBody>
      </p:sp>
    </p:spTree>
    <p:extLst>
      <p:ext uri="{BB962C8B-B14F-4D97-AF65-F5344CB8AC3E}">
        <p14:creationId xmlns:p14="http://schemas.microsoft.com/office/powerpoint/2010/main" val="13593150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6_Quotation 3">
    <p:spTree>
      <p:nvGrpSpPr>
        <p:cNvPr id="1" name=""/>
        <p:cNvGrpSpPr/>
        <p:nvPr/>
      </p:nvGrpSpPr>
      <p:grpSpPr>
        <a:xfrm>
          <a:off x="0" y="0"/>
          <a:ext cx="0" cy="0"/>
          <a:chOff x="0" y="0"/>
          <a:chExt cx="0" cy="0"/>
        </a:xfrm>
      </p:grpSpPr>
      <p:grpSp>
        <p:nvGrpSpPr>
          <p:cNvPr id="21" name="Group 20"/>
          <p:cNvGrpSpPr/>
          <p:nvPr userDrawn="1"/>
        </p:nvGrpSpPr>
        <p:grpSpPr>
          <a:xfrm>
            <a:off x="13" y="-5941"/>
            <a:ext cx="12191999" cy="6903720"/>
            <a:chOff x="1" y="2699"/>
            <a:chExt cx="12191999" cy="6855302"/>
          </a:xfrm>
        </p:grpSpPr>
        <p:pic>
          <p:nvPicPr>
            <p:cNvPr id="25"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lIns="91438" tIns="45719" rIns="91438" bIns="45719">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23" name="Text Placeholder 10"/>
          <p:cNvSpPr>
            <a:spLocks noGrp="1"/>
          </p:cNvSpPr>
          <p:nvPr>
            <p:ph type="body" sz="quarter" idx="12" hasCustomPrompt="1"/>
          </p:nvPr>
        </p:nvSpPr>
        <p:spPr>
          <a:xfrm>
            <a:off x="5170197" y="5080519"/>
            <a:ext cx="4692257" cy="297748"/>
          </a:xfrm>
          <a:prstGeom prst="rect">
            <a:avLst/>
          </a:prstGeom>
        </p:spPr>
        <p:txBody>
          <a:bodyPr lIns="91438" tIns="45719" rIns="91438" bIns="45719"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24" name="Text Placeholder 10"/>
          <p:cNvSpPr>
            <a:spLocks noGrp="1"/>
          </p:cNvSpPr>
          <p:nvPr>
            <p:ph type="body" sz="quarter" idx="13" hasCustomPrompt="1"/>
          </p:nvPr>
        </p:nvSpPr>
        <p:spPr>
          <a:xfrm>
            <a:off x="5164441" y="4774555"/>
            <a:ext cx="4692257" cy="297748"/>
          </a:xfrm>
          <a:prstGeom prst="rect">
            <a:avLst/>
          </a:prstGeom>
        </p:spPr>
        <p:txBody>
          <a:bodyPr lIns="91438" tIns="45719" rIns="91438" bIns="45719"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8" tIns="45719" rIns="91438" bIns="45719" anchor="ctr">
            <a:normAutofit/>
          </a:bodyPr>
          <a:lstStyle>
            <a:lvl1pPr marL="0" indent="0" algn="ctr">
              <a:buNone/>
              <a:defRPr sz="2800" baseline="0">
                <a:solidFill>
                  <a:schemeClr val="bg1"/>
                </a:solidFill>
              </a:defRPr>
            </a:lvl1pPr>
          </a:lstStyle>
          <a:p>
            <a:pPr lvl="0"/>
            <a:r>
              <a:rPr lang="en-US" dirty="0"/>
              <a:t>Put your quote in here</a:t>
            </a:r>
          </a:p>
        </p:txBody>
      </p:sp>
      <p:sp>
        <p:nvSpPr>
          <p:cNvPr id="17" name="TextBox 16"/>
          <p:cNvSpPr txBox="1"/>
          <p:nvPr userDrawn="1"/>
        </p:nvSpPr>
        <p:spPr>
          <a:xfrm>
            <a:off x="0" y="6653054"/>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7BC143">
                    <a:lumMod val="40000"/>
                    <a:lumOff val="60000"/>
                  </a:srgbClr>
                </a:solidFill>
                <a:ea typeface="ＭＳ Ｐゴシック" pitchFamily="34" charset="-128"/>
              </a:rPr>
              <a:t>BRNDEXP 2.1 0714     © 2014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defTabSz="1218930" fontAlgn="base">
                <a:spcBef>
                  <a:spcPct val="0"/>
                </a:spcBef>
                <a:spcAft>
                  <a:spcPct val="0"/>
                </a:spcAft>
              </a:pPr>
              <a:t>‹#›</a:t>
            </a:fld>
            <a:endParaRPr lang="en-US" sz="1200" b="1">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13310141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6_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lIns="91438" tIns="45719" rIns="91438" bIns="45719">
            <a:noAutofit/>
          </a:bodyPr>
          <a:lstStyle>
            <a:lvl1pPr marL="0" indent="0" algn="r">
              <a:buNone/>
              <a:defRPr sz="2000" i="1">
                <a:solidFill>
                  <a:schemeClr val="tx1"/>
                </a:solidFill>
                <a:latin typeface="Arial" pitchFamily="34" charset="0"/>
                <a:cs typeface="Arial" pitchFamily="34" charset="0"/>
              </a:defRPr>
            </a:lvl1pPr>
          </a:lstStyle>
          <a:p>
            <a:pPr lvl="0"/>
            <a:r>
              <a:rPr lang="en-US" dirty="0"/>
              <a:t>Name here</a:t>
            </a:r>
          </a:p>
        </p:txBody>
      </p:sp>
      <p:sp>
        <p:nvSpPr>
          <p:cNvPr id="18" name="Text Placeholder 10"/>
          <p:cNvSpPr>
            <a:spLocks noGrp="1"/>
          </p:cNvSpPr>
          <p:nvPr>
            <p:ph type="body" sz="quarter" idx="12" hasCustomPrompt="1"/>
          </p:nvPr>
        </p:nvSpPr>
        <p:spPr>
          <a:xfrm>
            <a:off x="5170197" y="5080519"/>
            <a:ext cx="4692257" cy="297748"/>
          </a:xfrm>
          <a:prstGeom prst="rect">
            <a:avLst/>
          </a:prstGeom>
        </p:spPr>
        <p:txBody>
          <a:bodyPr lIns="91438" tIns="45719" rIns="91438" bIns="45719"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9" name="Text Placeholder 10"/>
          <p:cNvSpPr>
            <a:spLocks noGrp="1"/>
          </p:cNvSpPr>
          <p:nvPr>
            <p:ph type="body" sz="quarter" idx="13" hasCustomPrompt="1"/>
          </p:nvPr>
        </p:nvSpPr>
        <p:spPr>
          <a:xfrm>
            <a:off x="5164441" y="4774555"/>
            <a:ext cx="4692257" cy="297748"/>
          </a:xfrm>
          <a:prstGeom prst="rect">
            <a:avLst/>
          </a:prstGeom>
        </p:spPr>
        <p:txBody>
          <a:bodyPr lIns="91438" tIns="45719" rIns="91438" bIns="45719"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8" tIns="45719" rIns="91438" bIns="45719" anchor="ctr">
            <a:normAutofit/>
          </a:bodyPr>
          <a:lstStyle>
            <a:lvl1pPr marL="0" indent="0" algn="ctr">
              <a:buNone/>
              <a:defRPr sz="2800" baseline="0">
                <a:solidFill>
                  <a:schemeClr val="tx1"/>
                </a:solidFill>
              </a:defRPr>
            </a:lvl1pPr>
          </a:lstStyle>
          <a:p>
            <a:pPr lvl="0"/>
            <a:r>
              <a:rPr lang="en-US" dirty="0"/>
              <a:t>Put your quote in here</a:t>
            </a:r>
          </a:p>
        </p:txBody>
      </p:sp>
      <p:sp>
        <p:nvSpPr>
          <p:cNvPr id="21" name="TextBox 20"/>
          <p:cNvSpPr txBox="1"/>
          <p:nvPr userDrawn="1"/>
        </p:nvSpPr>
        <p:spPr>
          <a:xfrm>
            <a:off x="0" y="6605749"/>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393D41"/>
                </a:solidFill>
                <a:ea typeface="ＭＳ Ｐゴシック" pitchFamily="34" charset="-128"/>
              </a:rPr>
              <a:t>©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defTabSz="1218930" fontAlgn="base">
                <a:spcBef>
                  <a:spcPct val="0"/>
                </a:spcBef>
                <a:spcAft>
                  <a:spcPct val="0"/>
                </a:spcAft>
              </a:pPr>
              <a:t>‹#›</a:t>
            </a:fld>
            <a:endParaRPr lang="en-US" sz="1200" b="1">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20677660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1_Overview WS - Content slide 1">
    <p:spTree>
      <p:nvGrpSpPr>
        <p:cNvPr id="1" name=""/>
        <p:cNvGrpSpPr/>
        <p:nvPr/>
      </p:nvGrpSpPr>
      <p:grpSpPr>
        <a:xfrm>
          <a:off x="0" y="0"/>
          <a:ext cx="0" cy="0"/>
          <a:chOff x="0" y="0"/>
          <a:chExt cx="0" cy="0"/>
        </a:xfrm>
      </p:grpSpPr>
      <p:pic>
        <p:nvPicPr>
          <p:cNvPr id="15" name="Picture 1"/>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117" y="471584"/>
            <a:ext cx="10058401" cy="7884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ext Placeholder 5"/>
          <p:cNvSpPr>
            <a:spLocks noGrp="1"/>
          </p:cNvSpPr>
          <p:nvPr>
            <p:ph type="body" sz="quarter" idx="10"/>
          </p:nvPr>
        </p:nvSpPr>
        <p:spPr>
          <a:xfrm>
            <a:off x="312560" y="606859"/>
            <a:ext cx="10090440" cy="491360"/>
          </a:xfrm>
          <a:prstGeom prst="rect">
            <a:avLst/>
          </a:prstGeom>
        </p:spPr>
        <p:txBody>
          <a:bodyPr vert="horz" lIns="217973" tIns="0" rIns="0" bIns="0" anchor="ctr" anchorCtr="0"/>
          <a:lstStyle>
            <a:lvl1pPr marL="0" indent="0">
              <a:buNone/>
              <a:defRPr sz="4400">
                <a:solidFill>
                  <a:schemeClr val="bg1"/>
                </a:solidFill>
                <a:latin typeface="Franklin Gothic Book"/>
                <a:cs typeface="Franklin Gothic Book"/>
              </a:defRPr>
            </a:lvl1pPr>
          </a:lstStyle>
          <a:p>
            <a:pPr marL="0" marR="0" lvl="0" indent="0" defTabSz="121896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ysClr val="window" lastClr="FFFFFF"/>
                </a:solidFill>
                <a:effectLst/>
                <a:uLnTx/>
                <a:uFillTx/>
                <a:latin typeface="Franklin Gothic Book"/>
              </a:rPr>
              <a:t>Click to edit Master text styles</a:t>
            </a:r>
          </a:p>
        </p:txBody>
      </p:sp>
      <p:sp>
        <p:nvSpPr>
          <p:cNvPr id="7" name="Rectangle 6"/>
          <p:cNvSpPr/>
          <p:nvPr userDrawn="1"/>
        </p:nvSpPr>
        <p:spPr>
          <a:xfrm>
            <a:off x="-1" y="6608023"/>
            <a:ext cx="12192001" cy="369316"/>
          </a:xfrm>
          <a:prstGeom prst="rect">
            <a:avLst/>
          </a:prstGeom>
        </p:spPr>
        <p:txBody>
          <a:bodyPr wrap="square" lIns="121901" tIns="60950" rIns="121901" bIns="60950">
            <a:spAutoFit/>
          </a:bodyPr>
          <a:lstStyle/>
          <a:p>
            <a:pPr defTabSz="287803" fontAlgn="base">
              <a:spcBef>
                <a:spcPct val="0"/>
              </a:spcBef>
              <a:spcAft>
                <a:spcPct val="0"/>
              </a:spcAft>
            </a:pPr>
            <a:r>
              <a:rPr lang="en-US" sz="800" kern="500">
                <a:solidFill>
                  <a:srgbClr val="6A737B">
                    <a:lumMod val="40000"/>
                    <a:lumOff val="60000"/>
                  </a:srgbClr>
                </a:solidFill>
                <a:latin typeface="Franklin Gothic Book"/>
                <a:ea typeface="MS PGothic" pitchFamily="34" charset="-128"/>
                <a:cs typeface="ＭＳ Ｐゴシック" charset="0"/>
              </a:rPr>
              <a:t>© Cerner Corporation. All rights reserved. This document contains Cerner confidential and/or proprietary information belonging to Cerner Corporation</a:t>
            </a:r>
            <a:br>
              <a:rPr lang="en-US" sz="800" kern="500">
                <a:solidFill>
                  <a:srgbClr val="6A737B">
                    <a:lumMod val="40000"/>
                    <a:lumOff val="60000"/>
                  </a:srgbClr>
                </a:solidFill>
                <a:latin typeface="Franklin Gothic Book"/>
                <a:ea typeface="MS PGothic" pitchFamily="34" charset="-128"/>
                <a:cs typeface="ＭＳ Ｐゴシック" charset="0"/>
              </a:rPr>
            </a:br>
            <a:r>
              <a:rPr lang="en-US" sz="800" kern="500">
                <a:solidFill>
                  <a:srgbClr val="6A737B">
                    <a:lumMod val="40000"/>
                    <a:lumOff val="60000"/>
                  </a:srgbClr>
                </a:solidFill>
                <a:latin typeface="Franklin Gothic Book"/>
                <a:ea typeface="MS PGothic" pitchFamily="34" charset="-128"/>
                <a:cs typeface="ＭＳ Ｐゴシック" charset="0"/>
              </a:rPr>
              <a:t>    and/or its related affiliates which may not be reproduced or transmitted in any form or by any means without the express written consent .</a:t>
            </a:r>
          </a:p>
        </p:txBody>
      </p:sp>
      <p:sp>
        <p:nvSpPr>
          <p:cNvPr id="8" name="Rectangle 66"/>
          <p:cNvSpPr>
            <a:spLocks noGrp="1" noChangeArrowheads="1"/>
          </p:cNvSpPr>
          <p:nvPr userDrawn="1"/>
        </p:nvSpPr>
        <p:spPr bwMode="auto">
          <a:xfrm>
            <a:off x="11588351" y="6605315"/>
            <a:ext cx="498919" cy="228600"/>
          </a:xfrm>
          <a:prstGeom prst="rect">
            <a:avLst/>
          </a:prstGeom>
          <a:noFill/>
          <a:ln w="9525">
            <a:noFill/>
            <a:miter lim="800000"/>
            <a:headEnd/>
            <a:tailEnd/>
          </a:ln>
        </p:spPr>
        <p:txBody>
          <a:bodyPr lIns="121901" tIns="60950" rIns="121901" bIns="60950"/>
          <a:lstStyle/>
          <a:p>
            <a:pPr algn="r" defTabSz="287803" eaLnBrk="0" fontAlgn="base" hangingPunct="0">
              <a:spcBef>
                <a:spcPct val="0"/>
              </a:spcBef>
              <a:spcAft>
                <a:spcPct val="0"/>
              </a:spcAft>
            </a:pPr>
            <a:fld id="{ED89AE07-C97F-44A6-A614-2F99B440138C}" type="slidenum">
              <a:rPr lang="en-US" sz="1300">
                <a:solidFill>
                  <a:srgbClr val="6A737B"/>
                </a:solidFill>
                <a:latin typeface="Franklin Gothic Book"/>
                <a:ea typeface="ＭＳ Ｐゴシック" charset="0"/>
                <a:cs typeface="ＭＳ Ｐゴシック" charset="0"/>
              </a:rPr>
              <a:pPr algn="r" defTabSz="287803" eaLnBrk="0" fontAlgn="base" hangingPunct="0">
                <a:spcBef>
                  <a:spcPct val="0"/>
                </a:spcBef>
                <a:spcAft>
                  <a:spcPct val="0"/>
                </a:spcAft>
              </a:pPr>
              <a:t>‹#›</a:t>
            </a:fld>
            <a:endParaRPr lang="en-US" sz="1300">
              <a:solidFill>
                <a:srgbClr val="6A737B"/>
              </a:solidFill>
              <a:latin typeface="Franklin Gothic Book"/>
              <a:ea typeface="ＭＳ Ｐゴシック" charset="0"/>
              <a:cs typeface="ＭＳ Ｐゴシック" charset="0"/>
            </a:endParaRPr>
          </a:p>
        </p:txBody>
      </p:sp>
    </p:spTree>
    <p:extLst>
      <p:ext uri="{BB962C8B-B14F-4D97-AF65-F5344CB8AC3E}">
        <p14:creationId xmlns:p14="http://schemas.microsoft.com/office/powerpoint/2010/main" val="19391270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37" y="342148"/>
            <a:ext cx="11089217" cy="609600"/>
          </a:xfrm>
          <a:prstGeom prst="rect">
            <a:avLst/>
          </a:prstGeom>
        </p:spPr>
        <p:txBody>
          <a:bodyPr lIns="91424" tIns="45712" rIns="91424" bIns="45712"/>
          <a:lstStyle>
            <a:lvl1pPr>
              <a:defRPr>
                <a:solidFill>
                  <a:srgbClr val="FFFFFF"/>
                </a:solidFill>
              </a:defRPr>
            </a:lvl1pPr>
          </a:lstStyle>
          <a:p>
            <a:r>
              <a:rPr lang="en-US" dirty="0"/>
              <a:t>Click to edit Master title style</a:t>
            </a:r>
          </a:p>
        </p:txBody>
      </p:sp>
      <p:sp>
        <p:nvSpPr>
          <p:cNvPr id="6" name="Content Placeholder 2"/>
          <p:cNvSpPr>
            <a:spLocks noGrp="1"/>
          </p:cNvSpPr>
          <p:nvPr>
            <p:ph idx="1"/>
          </p:nvPr>
        </p:nvSpPr>
        <p:spPr>
          <a:xfrm>
            <a:off x="609636" y="1066800"/>
            <a:ext cx="10555817" cy="4876800"/>
          </a:xfrm>
          <a:prstGeom prst="rect">
            <a:avLst/>
          </a:prstGeom>
        </p:spPr>
        <p:txBody>
          <a:bodyPr lIns="91424" tIns="45712" rIns="91424" bIns="45712"/>
          <a:lstStyle>
            <a:lvl1pPr marL="457095" indent="-457095">
              <a:spcBef>
                <a:spcPct val="20000"/>
              </a:spcBef>
              <a:buClr>
                <a:srgbClr val="72B636"/>
              </a:buClr>
              <a:buSzPct val="90000"/>
              <a:buFontTx/>
              <a:buBlip>
                <a:blip r:embed="rId2"/>
              </a:buBlip>
              <a:defRPr sz="2400"/>
            </a:lvl1pPr>
            <a:lvl2pPr marL="1151214" indent="-440170">
              <a:spcBef>
                <a:spcPct val="20000"/>
              </a:spcBef>
              <a:buClr>
                <a:srgbClr val="D99332"/>
              </a:buClr>
              <a:buSzPct val="120000"/>
              <a:buFontTx/>
              <a:buBlip>
                <a:blip r:embed="rId2"/>
              </a:buBlip>
              <a:defRPr sz="2100"/>
            </a:lvl2pPr>
            <a:lvl3pPr marL="1709883" indent="-304728">
              <a:spcBef>
                <a:spcPct val="20000"/>
              </a:spcBef>
              <a:buClr>
                <a:srgbClr val="DF6624"/>
              </a:buClr>
              <a:buSzPct val="80000"/>
              <a:buFont typeface="Wingdings" pitchFamily="-65" charset="2"/>
              <a:buChar char="n"/>
              <a:defRPr sz="19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7879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55" y="4943095"/>
            <a:ext cx="5681132" cy="417164"/>
          </a:xfrm>
          <a:prstGeom prst="rect">
            <a:avLst/>
          </a:prstGeom>
        </p:spPr>
        <p:txBody>
          <a:bodyPr/>
          <a:lstStyle>
            <a:lvl1pPr marL="0" indent="0">
              <a:buNone/>
              <a:defRPr sz="23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407155" y="5369634"/>
            <a:ext cx="5020732" cy="253865"/>
          </a:xfrm>
          <a:prstGeom prst="rect">
            <a:avLst/>
          </a:prstGeom>
        </p:spPr>
        <p:txBody>
          <a:bodyPr/>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userDrawn="1">
            <p:ph type="body" sz="quarter" idx="13" hasCustomPrompt="1"/>
          </p:nvPr>
        </p:nvSpPr>
        <p:spPr>
          <a:xfrm>
            <a:off x="407138" y="6335910"/>
            <a:ext cx="2888249" cy="285471"/>
          </a:xfrm>
          <a:prstGeom prst="rect">
            <a:avLst/>
          </a:prstGeom>
        </p:spPr>
        <p:txBody>
          <a:bodyPr/>
          <a:lstStyle>
            <a:lvl1pPr marL="0" indent="0">
              <a:buNone/>
              <a:defRPr sz="1500" i="0" baseline="0">
                <a:solidFill>
                  <a:srgbClr val="4C5257"/>
                </a:solidFill>
                <a:latin typeface="+mj-lt"/>
              </a:defRPr>
            </a:lvl1pPr>
          </a:lstStyle>
          <a:p>
            <a:pPr lvl="0"/>
            <a:fld id="{B584F102-AF6B-4EC2-9F2D-C2961294974C}" type="datetime4">
              <a:rPr lang="en-US" smtClean="0"/>
              <a:t>November 27, 2017</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414870" y="3810231"/>
            <a:ext cx="6433988" cy="687169"/>
          </a:xfrm>
          <a:prstGeom prst="rect">
            <a:avLst/>
          </a:prstGeom>
        </p:spPr>
        <p:txBody>
          <a:bodyPr anchor="ctr"/>
          <a:lstStyle>
            <a:lvl1pPr marL="0" indent="0">
              <a:buNone/>
              <a:defRPr sz="230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7" y="5887151"/>
            <a:ext cx="2736239" cy="672156"/>
          </a:xfrm>
          <a:prstGeom prst="rect">
            <a:avLst/>
          </a:prstGeom>
          <a:noFill/>
          <a:ln>
            <a:noFill/>
          </a:ln>
        </p:spPr>
      </p:pic>
    </p:spTree>
    <p:extLst>
      <p:ext uri="{BB962C8B-B14F-4D97-AF65-F5344CB8AC3E}">
        <p14:creationId xmlns:p14="http://schemas.microsoft.com/office/powerpoint/2010/main" val="5415193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2_Blue divider">
    <p:spTree>
      <p:nvGrpSpPr>
        <p:cNvPr id="1" name=""/>
        <p:cNvGrpSpPr/>
        <p:nvPr/>
      </p:nvGrpSpPr>
      <p:grpSpPr>
        <a:xfrm>
          <a:off x="0" y="0"/>
          <a:ext cx="0" cy="0"/>
          <a:chOff x="0" y="0"/>
          <a:chExt cx="0" cy="0"/>
        </a:xfrm>
      </p:grpSpPr>
      <p:grpSp>
        <p:nvGrpSpPr>
          <p:cNvPr id="4" name="Group 3"/>
          <p:cNvGrpSpPr/>
          <p:nvPr userDrawn="1"/>
        </p:nvGrpSpPr>
        <p:grpSpPr>
          <a:xfrm>
            <a:off x="19"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4379914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4_Green divider">
    <p:spTree>
      <p:nvGrpSpPr>
        <p:cNvPr id="1" name=""/>
        <p:cNvGrpSpPr/>
        <p:nvPr/>
      </p:nvGrpSpPr>
      <p:grpSpPr>
        <a:xfrm>
          <a:off x="0" y="0"/>
          <a:ext cx="0" cy="0"/>
          <a:chOff x="0" y="0"/>
          <a:chExt cx="0" cy="0"/>
        </a:xfrm>
      </p:grpSpPr>
      <p:grpSp>
        <p:nvGrpSpPr>
          <p:cNvPr id="3" name="Group 2"/>
          <p:cNvGrpSpPr/>
          <p:nvPr userDrawn="1"/>
        </p:nvGrpSpPr>
        <p:grpSpPr>
          <a:xfrm>
            <a:off x="19"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71009414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420982" y="1280160"/>
            <a:ext cx="4786055" cy="823912"/>
          </a:xfrm>
        </p:spPr>
        <p:txBody>
          <a:bodyPr anchor="t" anchorCtr="0">
            <a:noAutofit/>
          </a:bodyPr>
          <a:lstStyle>
            <a:lvl1pPr marL="0" indent="0">
              <a:buNone/>
              <a:defRPr sz="28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7" name="Text Placeholder 4"/>
          <p:cNvSpPr>
            <a:spLocks noGrp="1"/>
          </p:cNvSpPr>
          <p:nvPr>
            <p:ph type="body" sz="quarter" idx="3"/>
          </p:nvPr>
        </p:nvSpPr>
        <p:spPr>
          <a:xfrm>
            <a:off x="5666492" y="1280160"/>
            <a:ext cx="5320139" cy="823912"/>
          </a:xfrm>
        </p:spPr>
        <p:txBody>
          <a:bodyPr anchor="t" anchorCtr="0">
            <a:noAutofit/>
          </a:bodyPr>
          <a:lstStyle>
            <a:lvl1pPr marL="0" indent="0">
              <a:buNone/>
              <a:defRPr sz="28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12" name="Content Placeholder 11"/>
          <p:cNvSpPr>
            <a:spLocks noGrp="1"/>
          </p:cNvSpPr>
          <p:nvPr>
            <p:ph sz="quarter" idx="12"/>
          </p:nvPr>
        </p:nvSpPr>
        <p:spPr>
          <a:xfrm>
            <a:off x="406802" y="2194581"/>
            <a:ext cx="4787535" cy="3883511"/>
          </a:xfrm>
        </p:spPr>
        <p:txBody>
          <a:bodyPr/>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5664201" y="2194581"/>
            <a:ext cx="5296243" cy="3883511"/>
          </a:xfrm>
        </p:spPr>
        <p:txBody>
          <a:bodyPr/>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23918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524" y="1280160"/>
            <a:ext cx="5255683" cy="2332616"/>
          </a:xfrm>
        </p:spPr>
        <p:txBody>
          <a:bodyPr/>
          <a:lstStyle>
            <a:lvl1pPr marL="0" indent="0">
              <a:buNone/>
              <a:defRPr/>
            </a:lvl1pPr>
          </a:lstStyle>
          <a:p>
            <a:r>
              <a:rPr lang="en-US"/>
              <a:t>Click icon to add picture</a:t>
            </a:r>
          </a:p>
        </p:txBody>
      </p:sp>
      <p:sp>
        <p:nvSpPr>
          <p:cNvPr id="9" name="Content Placeholder 8"/>
          <p:cNvSpPr>
            <a:spLocks noGrp="1"/>
          </p:cNvSpPr>
          <p:nvPr>
            <p:ph sz="quarter" idx="14"/>
          </p:nvPr>
        </p:nvSpPr>
        <p:spPr>
          <a:xfrm>
            <a:off x="6089423" y="1279531"/>
            <a:ext cx="4883399" cy="4772025"/>
          </a:xfrm>
        </p:spPr>
        <p:txBody>
          <a:bodyPr/>
          <a:lstStyle>
            <a:lvl1pPr>
              <a:defRPr sz="2400"/>
            </a:lvl1pPr>
            <a:lvl2pPr>
              <a:defRPr sz="2300"/>
            </a:lvl2pPr>
            <a:lvl3pPr>
              <a:defRPr sz="2000"/>
            </a:lvl3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420524" y="3718935"/>
            <a:ext cx="5255683" cy="2332616"/>
          </a:xfrm>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103163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sz="half" idx="1"/>
          </p:nvPr>
        </p:nvSpPr>
        <p:spPr>
          <a:xfrm>
            <a:off x="508000" y="1256803"/>
            <a:ext cx="5283200" cy="4813799"/>
          </a:xfrm>
        </p:spPr>
        <p:txBody>
          <a:bodyPr/>
          <a:lstStyle>
            <a:lvl1pPr marL="176213" indent="-176213">
              <a:spcBef>
                <a:spcPts val="400"/>
              </a:spcBef>
              <a:spcAft>
                <a:spcPts val="400"/>
              </a:spcAft>
              <a:buFont typeface="Wingdings" panose="05000000000000000000" pitchFamily="2" charset="2"/>
              <a:buChar char="§"/>
              <a:defRPr sz="1800">
                <a:solidFill>
                  <a:schemeClr val="bg2"/>
                </a:solidFill>
              </a:defRPr>
            </a:lvl1pPr>
            <a:lvl2pPr>
              <a:spcBef>
                <a:spcPts val="400"/>
              </a:spcBef>
              <a:defRPr sz="1600">
                <a:solidFill>
                  <a:schemeClr val="bg2"/>
                </a:solidFill>
              </a:defRPr>
            </a:lvl2pPr>
            <a:lvl3pPr marL="396875" indent="-168275">
              <a:spcBef>
                <a:spcPts val="400"/>
              </a:spcBef>
              <a:spcAft>
                <a:spcPts val="400"/>
              </a:spcAft>
              <a:buFont typeface="Wingdings" panose="05000000000000000000" pitchFamily="2" charset="2"/>
              <a:buChar char="§"/>
              <a:defRPr sz="1200">
                <a:solidFill>
                  <a:schemeClr val="bg2"/>
                </a:solidFill>
              </a:defRPr>
            </a:lvl3pPr>
            <a:lvl4pPr marL="628650" indent="-171450">
              <a:spcBef>
                <a:spcPts val="400"/>
              </a:spcBef>
              <a:spcAft>
                <a:spcPts val="400"/>
              </a:spcAft>
              <a:buFont typeface="Wingdings" panose="05000000000000000000" pitchFamily="2" charset="2"/>
              <a:buChar cha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2"/>
            <a:r>
              <a:rPr lang="en-US" dirty="0"/>
              <a:t>Second level</a:t>
            </a:r>
          </a:p>
          <a:p>
            <a:pPr lvl="3"/>
            <a:r>
              <a:rPr lang="en-US" dirty="0"/>
              <a:t>Third level</a:t>
            </a:r>
          </a:p>
        </p:txBody>
      </p:sp>
      <p:sp>
        <p:nvSpPr>
          <p:cNvPr id="4" name="Content Placeholder 3"/>
          <p:cNvSpPr>
            <a:spLocks noGrp="1"/>
          </p:cNvSpPr>
          <p:nvPr>
            <p:ph sz="half" idx="2"/>
          </p:nvPr>
        </p:nvSpPr>
        <p:spPr>
          <a:xfrm>
            <a:off x="6096000" y="1256803"/>
            <a:ext cx="5689600" cy="4813799"/>
          </a:xfrm>
        </p:spPr>
        <p:txBody>
          <a:bodyPr/>
          <a:lstStyle>
            <a:lvl1pPr marL="176213" indent="-176213">
              <a:spcBef>
                <a:spcPts val="400"/>
              </a:spcBef>
              <a:spcAft>
                <a:spcPts val="400"/>
              </a:spcAft>
              <a:buFont typeface="Wingdings" panose="05000000000000000000" pitchFamily="2" charset="2"/>
              <a:buChar char="§"/>
              <a:defRPr sz="1800">
                <a:solidFill>
                  <a:schemeClr val="bg2"/>
                </a:solidFill>
              </a:defRPr>
            </a:lvl1pPr>
            <a:lvl2pPr>
              <a:spcBef>
                <a:spcPts val="400"/>
              </a:spcBef>
              <a:defRPr sz="1600">
                <a:solidFill>
                  <a:schemeClr val="bg2"/>
                </a:solidFill>
              </a:defRPr>
            </a:lvl2pPr>
            <a:lvl3pPr marL="396875" indent="-168275">
              <a:spcAft>
                <a:spcPts val="400"/>
              </a:spcAft>
              <a:buFont typeface="Wingdings" panose="05000000000000000000" pitchFamily="2" charset="2"/>
              <a:buChar char="§"/>
              <a:defRPr sz="1200">
                <a:solidFill>
                  <a:schemeClr val="bg2"/>
                </a:solidFill>
              </a:defRPr>
            </a:lvl3pPr>
            <a:lvl4pPr marL="628650" indent="-171450">
              <a:spcAft>
                <a:spcPts val="400"/>
              </a:spcAft>
              <a:buFont typeface="Wingdings" panose="05000000000000000000" pitchFamily="2" charset="2"/>
              <a:buChar cha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2"/>
            <a:r>
              <a:rPr lang="en-US" dirty="0"/>
              <a:t>Second level</a:t>
            </a:r>
          </a:p>
          <a:p>
            <a:pPr lvl="3"/>
            <a:r>
              <a:rPr lang="en-US" dirty="0"/>
              <a:t>Third level</a:t>
            </a:r>
          </a:p>
        </p:txBody>
      </p:sp>
      <p:sp>
        <p:nvSpPr>
          <p:cNvPr id="6"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51531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Quotation 3">
    <p:spTree>
      <p:nvGrpSpPr>
        <p:cNvPr id="1" name=""/>
        <p:cNvGrpSpPr/>
        <p:nvPr/>
      </p:nvGrpSpPr>
      <p:grpSpPr>
        <a:xfrm>
          <a:off x="0" y="0"/>
          <a:ext cx="0" cy="0"/>
          <a:chOff x="0" y="0"/>
          <a:chExt cx="0" cy="0"/>
        </a:xfrm>
      </p:grpSpPr>
      <p:grpSp>
        <p:nvGrpSpPr>
          <p:cNvPr id="21" name="Group 20"/>
          <p:cNvGrpSpPr/>
          <p:nvPr userDrawn="1"/>
        </p:nvGrpSpPr>
        <p:grpSpPr>
          <a:xfrm>
            <a:off x="19" y="-5941"/>
            <a:ext cx="12191999" cy="6903720"/>
            <a:chOff x="1" y="2699"/>
            <a:chExt cx="12191999" cy="6855302"/>
          </a:xfrm>
        </p:grpSpPr>
        <p:pic>
          <p:nvPicPr>
            <p:cNvPr id="2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38" tIns="45719" rIns="91438" bIns="45719"/>
          <a:lstStyle/>
          <a:p>
            <a:pPr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38" tIns="45719" rIns="91438" bIns="45719"/>
          <a:lstStyle/>
          <a:p>
            <a:pPr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23" name="Text Placeholder 10"/>
          <p:cNvSpPr>
            <a:spLocks noGrp="1"/>
          </p:cNvSpPr>
          <p:nvPr>
            <p:ph type="body" sz="quarter" idx="12" hasCustomPrompt="1"/>
          </p:nvPr>
        </p:nvSpPr>
        <p:spPr>
          <a:xfrm>
            <a:off x="5170211" y="5080519"/>
            <a:ext cx="4692257" cy="297748"/>
          </a:xfrm>
          <a:prstGeom prst="rect">
            <a:avLst/>
          </a:prstGeom>
        </p:spPr>
        <p:txBody>
          <a:bodyPr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24" name="Text Placeholder 10"/>
          <p:cNvSpPr>
            <a:spLocks noGrp="1"/>
          </p:cNvSpPr>
          <p:nvPr>
            <p:ph type="body" sz="quarter" idx="13" hasCustomPrompt="1"/>
          </p:nvPr>
        </p:nvSpPr>
        <p:spPr>
          <a:xfrm>
            <a:off x="5164458" y="4774555"/>
            <a:ext cx="4692257" cy="297748"/>
          </a:xfrm>
          <a:prstGeom prst="rect">
            <a:avLst/>
          </a:prstGeom>
        </p:spPr>
        <p:txBody>
          <a:bodyPr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25"/>
            <a:ext cx="7841403" cy="1871663"/>
          </a:xfrm>
          <a:prstGeom prst="rect">
            <a:avLst/>
          </a:prstGeom>
        </p:spPr>
        <p:txBody>
          <a:bodyPr anchor="ctr">
            <a:normAutofit/>
          </a:bodyPr>
          <a:lstStyle>
            <a:lvl1pPr marL="0" indent="0" algn="ctr">
              <a:buNone/>
              <a:defRPr sz="2800" baseline="0">
                <a:solidFill>
                  <a:schemeClr val="bg1"/>
                </a:solidFill>
              </a:defRPr>
            </a:lvl1pPr>
          </a:lstStyle>
          <a:p>
            <a:pPr lvl="0"/>
            <a:r>
              <a:rPr lang="en-US" dirty="0"/>
              <a:t>Put your quote in here</a:t>
            </a:r>
          </a:p>
        </p:txBody>
      </p:sp>
      <p:sp>
        <p:nvSpPr>
          <p:cNvPr id="17" name="TextBox 16"/>
          <p:cNvSpPr txBox="1"/>
          <p:nvPr userDrawn="1"/>
        </p:nvSpPr>
        <p:spPr>
          <a:xfrm>
            <a:off x="0" y="6684754"/>
            <a:ext cx="11540312" cy="174343"/>
          </a:xfrm>
          <a:prstGeom prst="rect">
            <a:avLst/>
          </a:prstGeom>
          <a:noFill/>
        </p:spPr>
        <p:txBody>
          <a:bodyPr wrap="square" lIns="91438" tIns="45719" rIns="91438" bIns="45719" rtlCol="0">
            <a:spAutoFit/>
          </a:bodyPr>
          <a:lstStyle/>
          <a:p>
            <a:pPr defTabSz="914354" fontAlgn="base">
              <a:spcBef>
                <a:spcPct val="0"/>
              </a:spcBef>
              <a:spcAft>
                <a:spcPct val="0"/>
              </a:spcAft>
              <a:defRPr/>
            </a:pPr>
            <a:r>
              <a:rPr lang="en-US" sz="500">
                <a:solidFill>
                  <a:srgbClr val="7BC143">
                    <a:lumMod val="40000"/>
                    <a:lumOff val="60000"/>
                  </a:srgbClr>
                </a:solidFill>
                <a:ea typeface="ＭＳ Ｐゴシック" pitchFamily="34" charset="-128"/>
              </a:rPr>
              <a:t>1310231286_Widescreen - Cerner PPT template_v2.3 updated: 0115   ©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67" y="6474389"/>
            <a:ext cx="420460" cy="276999"/>
          </a:xfrm>
          <a:prstGeom prst="rect">
            <a:avLst/>
          </a:prstGeom>
          <a:noFill/>
        </p:spPr>
        <p:txBody>
          <a:bodyPr wrap="square" lIns="91438" tIns="45719" rIns="91438" bIns="45719" rtlCol="0">
            <a:spAutoFit/>
          </a:bodyPr>
          <a:lstStyle/>
          <a:p>
            <a:pPr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fontAlgn="base">
                <a:spcBef>
                  <a:spcPct val="0"/>
                </a:spcBef>
                <a:spcAft>
                  <a:spcPct val="0"/>
                </a:spcAft>
              </a:pPr>
              <a:t>‹#›</a:t>
            </a:fld>
            <a:endParaRPr lang="en-US" sz="1200" b="1">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13323936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38" tIns="45719" rIns="91438" bIns="45719"/>
          <a:lstStyle/>
          <a:p>
            <a:pPr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38" tIns="45719" rIns="91438" bIns="45719"/>
          <a:lstStyle/>
          <a:p>
            <a:pPr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a:noAutofit/>
          </a:bodyPr>
          <a:lstStyle>
            <a:lvl1pPr marL="0" indent="0" algn="r">
              <a:buNone/>
              <a:defRPr sz="2000" i="1">
                <a:solidFill>
                  <a:schemeClr val="tx1"/>
                </a:solidFill>
                <a:latin typeface="Arial" pitchFamily="34" charset="0"/>
                <a:cs typeface="Arial" pitchFamily="34" charset="0"/>
              </a:defRPr>
            </a:lvl1pPr>
          </a:lstStyle>
          <a:p>
            <a:pPr lvl="0"/>
            <a:r>
              <a:rPr lang="en-US" dirty="0"/>
              <a:t>Name here</a:t>
            </a:r>
          </a:p>
        </p:txBody>
      </p:sp>
      <p:sp>
        <p:nvSpPr>
          <p:cNvPr id="18" name="Text Placeholder 10"/>
          <p:cNvSpPr>
            <a:spLocks noGrp="1"/>
          </p:cNvSpPr>
          <p:nvPr>
            <p:ph type="body" sz="quarter" idx="12" hasCustomPrompt="1"/>
          </p:nvPr>
        </p:nvSpPr>
        <p:spPr>
          <a:xfrm>
            <a:off x="5170211" y="5080519"/>
            <a:ext cx="4692257" cy="297748"/>
          </a:xfrm>
          <a:prstGeom prst="rect">
            <a:avLst/>
          </a:prstGeom>
        </p:spPr>
        <p:txBody>
          <a:bodyPr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9" name="Text Placeholder 10"/>
          <p:cNvSpPr>
            <a:spLocks noGrp="1"/>
          </p:cNvSpPr>
          <p:nvPr>
            <p:ph type="body" sz="quarter" idx="13" hasCustomPrompt="1"/>
          </p:nvPr>
        </p:nvSpPr>
        <p:spPr>
          <a:xfrm>
            <a:off x="5164458" y="4774555"/>
            <a:ext cx="4692257" cy="297748"/>
          </a:xfrm>
          <a:prstGeom prst="rect">
            <a:avLst/>
          </a:prstGeom>
        </p:spPr>
        <p:txBody>
          <a:bodyPr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25"/>
            <a:ext cx="7841403" cy="1871663"/>
          </a:xfrm>
          <a:prstGeom prst="rect">
            <a:avLst/>
          </a:prstGeom>
        </p:spPr>
        <p:txBody>
          <a:bodyPr anchor="ctr">
            <a:normAutofit/>
          </a:bodyPr>
          <a:lstStyle>
            <a:lvl1pPr marL="0" indent="0" algn="ctr">
              <a:buNone/>
              <a:defRPr sz="2800" baseline="0">
                <a:solidFill>
                  <a:schemeClr val="tx1"/>
                </a:solidFill>
              </a:defRPr>
            </a:lvl1pPr>
          </a:lstStyle>
          <a:p>
            <a:pPr lvl="0"/>
            <a:r>
              <a:rPr lang="en-US" dirty="0"/>
              <a:t>Put your quote in here</a:t>
            </a:r>
          </a:p>
        </p:txBody>
      </p:sp>
      <p:sp>
        <p:nvSpPr>
          <p:cNvPr id="21" name="TextBox 20"/>
          <p:cNvSpPr txBox="1"/>
          <p:nvPr userDrawn="1"/>
        </p:nvSpPr>
        <p:spPr>
          <a:xfrm>
            <a:off x="0" y="6662118"/>
            <a:ext cx="11540312" cy="174343"/>
          </a:xfrm>
          <a:prstGeom prst="rect">
            <a:avLst/>
          </a:prstGeom>
          <a:noFill/>
        </p:spPr>
        <p:txBody>
          <a:bodyPr wrap="square" lIns="91438" tIns="45719" rIns="91438" bIns="45719" rtlCol="0">
            <a:spAutoFit/>
          </a:bodyPr>
          <a:lstStyle/>
          <a:p>
            <a:pPr defTabSz="914354" fontAlgn="base">
              <a:spcBef>
                <a:spcPct val="0"/>
              </a:spcBef>
              <a:spcAft>
                <a:spcPct val="0"/>
              </a:spcAft>
              <a:defRPr/>
            </a:pPr>
            <a:r>
              <a:rPr lang="en-US" sz="500">
                <a:solidFill>
                  <a:srgbClr val="393D41"/>
                </a:solidFill>
                <a:ea typeface="ＭＳ Ｐゴシック" pitchFamily="34" charset="-128"/>
              </a:rPr>
              <a:t>1310231286_Widescreen - Cerner PPT template_v2.3 updated: 0115   ©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67" y="6474389"/>
            <a:ext cx="420460" cy="276999"/>
          </a:xfrm>
          <a:prstGeom prst="rect">
            <a:avLst/>
          </a:prstGeom>
          <a:noFill/>
        </p:spPr>
        <p:txBody>
          <a:bodyPr wrap="square" lIns="91438" tIns="45719" rIns="91438" bIns="45719" rtlCol="0">
            <a:spAutoFit/>
          </a:bodyPr>
          <a:lstStyle/>
          <a:p>
            <a:pPr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fontAlgn="base">
                <a:spcBef>
                  <a:spcPct val="0"/>
                </a:spcBef>
                <a:spcAft>
                  <a:spcPct val="0"/>
                </a:spcAft>
              </a:pPr>
              <a:t>‹#›</a:t>
            </a:fld>
            <a:endParaRPr lang="en-US" sz="1200" b="1">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12440986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Green Back, Blue header">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628664"/>
            <a:ext cx="10058400" cy="663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 Placeholder 5"/>
          <p:cNvSpPr>
            <a:spLocks noGrp="1"/>
          </p:cNvSpPr>
          <p:nvPr>
            <p:ph type="body" sz="quarter" idx="10"/>
          </p:nvPr>
        </p:nvSpPr>
        <p:spPr>
          <a:xfrm>
            <a:off x="298457" y="703945"/>
            <a:ext cx="9951625" cy="491360"/>
          </a:xfrm>
          <a:prstGeom prst="rect">
            <a:avLst/>
          </a:prstGeom>
        </p:spPr>
        <p:txBody>
          <a:bodyPr vert="horz" lIns="163507" tIns="0" rIns="0" bIns="0" anchor="ctr" anchorCtr="0"/>
          <a:lstStyle>
            <a:lvl1pPr marL="0" indent="0">
              <a:buNone/>
              <a:defRPr sz="3300">
                <a:solidFill>
                  <a:schemeClr val="bg1"/>
                </a:solidFill>
                <a:latin typeface="Franklin Gothic Book"/>
                <a:cs typeface="Franklin Gothic Book"/>
              </a:defRPr>
            </a:lvl1pPr>
          </a:lstStyle>
          <a:p>
            <a:pPr lvl="0"/>
            <a:r>
              <a:rPr lang="en-US" dirty="0"/>
              <a:t>Click to edit Master text styles</a:t>
            </a:r>
          </a:p>
        </p:txBody>
      </p:sp>
    </p:spTree>
    <p:extLst>
      <p:ext uri="{BB962C8B-B14F-4D97-AF65-F5344CB8AC3E}">
        <p14:creationId xmlns:p14="http://schemas.microsoft.com/office/powerpoint/2010/main" val="14709825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1_Primary Content">
    <p:spTree>
      <p:nvGrpSpPr>
        <p:cNvPr id="1" name=""/>
        <p:cNvGrpSpPr/>
        <p:nvPr/>
      </p:nvGrpSpPr>
      <p:grpSpPr>
        <a:xfrm>
          <a:off x="0" y="0"/>
          <a:ext cx="0" cy="0"/>
          <a:chOff x="0" y="0"/>
          <a:chExt cx="0" cy="0"/>
        </a:xfrm>
      </p:grpSpPr>
      <p:sp>
        <p:nvSpPr>
          <p:cNvPr id="2" name="Title 1"/>
          <p:cNvSpPr>
            <a:spLocks noGrp="1"/>
          </p:cNvSpPr>
          <p:nvPr>
            <p:ph type="title"/>
          </p:nvPr>
        </p:nvSpPr>
        <p:spPr>
          <a:xfrm>
            <a:off x="414868" y="3"/>
            <a:ext cx="10989155" cy="860612"/>
          </a:xfrm>
          <a:prstGeom prst="rect">
            <a:avLst/>
          </a:prstGeom>
        </p:spPr>
        <p:txBody>
          <a:bodyPr/>
          <a:lstStyle/>
          <a:p>
            <a:r>
              <a:rPr lang="en-US"/>
              <a:t>Click to edit Master title style</a:t>
            </a:r>
            <a:endParaRPr lang="en-US" dirty="0"/>
          </a:p>
        </p:txBody>
      </p:sp>
      <p:sp>
        <p:nvSpPr>
          <p:cNvPr id="5" name="Text Placeholder 2"/>
          <p:cNvSpPr>
            <a:spLocks noGrp="1"/>
          </p:cNvSpPr>
          <p:nvPr>
            <p:ph idx="1"/>
          </p:nvPr>
        </p:nvSpPr>
        <p:spPr>
          <a:xfrm>
            <a:off x="414867" y="1280190"/>
            <a:ext cx="10515600" cy="4528969"/>
          </a:xfrm>
          <a:prstGeom prst="rect">
            <a:avLst/>
          </a:prstGeom>
        </p:spPr>
        <p:txBody>
          <a:bodyPr vert="horz" lIns="91438" tIns="45719" rIns="91438" bIns="45719" rtlCol="0">
            <a:normAutofit/>
          </a:bodyPr>
          <a:lstStyle>
            <a:lvl1pPr marL="426699" indent="-426699">
              <a:defRPr/>
            </a:lvl1pPr>
            <a:lvl2pPr>
              <a:defRPr/>
            </a:lvl2pPr>
            <a:lvl3pPr>
              <a:defRPr/>
            </a:lvl3pPr>
            <a:lvl4pPr>
              <a:defRPr/>
            </a:lvl4pPr>
            <a:lvl5pPr marL="2743062" indent="-304784">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33809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LightBlueBa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23143" y="-92279"/>
            <a:ext cx="13921463" cy="6772211"/>
          </a:xfrm>
          <a:prstGeom prst="rect">
            <a:avLst/>
          </a:prstGeom>
        </p:spPr>
      </p:pic>
    </p:spTree>
    <p:extLst>
      <p:ext uri="{BB962C8B-B14F-4D97-AF65-F5344CB8AC3E}">
        <p14:creationId xmlns:p14="http://schemas.microsoft.com/office/powerpoint/2010/main" val="355270651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LightBlueBa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23143" y="-92279"/>
            <a:ext cx="13921463" cy="6772211"/>
          </a:xfrm>
          <a:prstGeom prst="rect">
            <a:avLst/>
          </a:prstGeom>
        </p:spPr>
      </p:pic>
    </p:spTree>
    <p:extLst>
      <p:ext uri="{BB962C8B-B14F-4D97-AF65-F5344CB8AC3E}">
        <p14:creationId xmlns:p14="http://schemas.microsoft.com/office/powerpoint/2010/main" val="1402434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Divider_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309639" y="2042556"/>
            <a:ext cx="9812557" cy="704046"/>
          </a:xfrm>
        </p:spPr>
        <p:txBody>
          <a:bodyPr/>
          <a:lstStyle>
            <a:lvl1pPr algn="l" defTabSz="914400" rtl="0" eaLnBrk="1" latinLnBrk="0" hangingPunct="1">
              <a:lnSpc>
                <a:spcPct val="85000"/>
              </a:lnSpc>
              <a:spcBef>
                <a:spcPts val="0"/>
              </a:spcBef>
              <a:spcAft>
                <a:spcPts val="600"/>
              </a:spcAft>
              <a:buNone/>
              <a:defRPr lang="en-US" sz="2400" b="1" kern="1200" spc="0" dirty="0">
                <a:solidFill>
                  <a:schemeClr val="bg1"/>
                </a:solidFill>
                <a:latin typeface="+mj-lt"/>
                <a:ea typeface="+mj-ea"/>
                <a:cs typeface="+mj-cs"/>
              </a:defRPr>
            </a:lvl1pPr>
          </a:lstStyle>
          <a:p>
            <a:r>
              <a:rPr lang="en-US" dirty="0"/>
              <a:t>CLICK TO EDIT MASTER </a:t>
            </a:r>
            <a:br>
              <a:rPr lang="en-US" dirty="0"/>
            </a:br>
            <a:r>
              <a:rPr lang="en-US" dirty="0"/>
              <a:t>TITLE STYLE</a:t>
            </a:r>
          </a:p>
        </p:txBody>
      </p:sp>
      <p:grpSp>
        <p:nvGrpSpPr>
          <p:cNvPr id="4" name="Group 4"/>
          <p:cNvGrpSpPr/>
          <p:nvPr userDrawn="1"/>
        </p:nvGrpSpPr>
        <p:grpSpPr>
          <a:xfrm>
            <a:off x="10434085" y="311986"/>
            <a:ext cx="1375833" cy="557238"/>
            <a:chOff x="10631488" y="3349625"/>
            <a:chExt cx="1328737" cy="717551"/>
          </a:xfrm>
        </p:grpSpPr>
        <p:sp>
          <p:nvSpPr>
            <p:cNvPr id="7" name="Freeform 6"/>
            <p:cNvSpPr>
              <a:spLocks noEditPoints="1"/>
            </p:cNvSpPr>
            <p:nvPr userDrawn="1"/>
          </p:nvSpPr>
          <p:spPr bwMode="auto">
            <a:xfrm>
              <a:off x="11141075" y="3973513"/>
              <a:ext cx="814387" cy="93663"/>
            </a:xfrm>
            <a:custGeom>
              <a:avLst/>
              <a:gdLst>
                <a:gd name="T0" fmla="*/ 109 w 1766"/>
                <a:gd name="T1" fmla="*/ 87 h 203"/>
                <a:gd name="T2" fmla="*/ 113 w 1766"/>
                <a:gd name="T3" fmla="*/ 0 h 203"/>
                <a:gd name="T4" fmla="*/ 146 w 1766"/>
                <a:gd name="T5" fmla="*/ 61 h 203"/>
                <a:gd name="T6" fmla="*/ 146 w 1766"/>
                <a:gd name="T7" fmla="*/ 61 h 203"/>
                <a:gd name="T8" fmla="*/ 164 w 1766"/>
                <a:gd name="T9" fmla="*/ 21 h 203"/>
                <a:gd name="T10" fmla="*/ 272 w 1766"/>
                <a:gd name="T11" fmla="*/ 73 h 203"/>
                <a:gd name="T12" fmla="*/ 223 w 1766"/>
                <a:gd name="T13" fmla="*/ 81 h 203"/>
                <a:gd name="T14" fmla="*/ 207 w 1766"/>
                <a:gd name="T15" fmla="*/ 199 h 203"/>
                <a:gd name="T16" fmla="*/ 334 w 1766"/>
                <a:gd name="T17" fmla="*/ 132 h 203"/>
                <a:gd name="T18" fmla="*/ 285 w 1766"/>
                <a:gd name="T19" fmla="*/ 161 h 203"/>
                <a:gd name="T20" fmla="*/ 308 w 1766"/>
                <a:gd name="T21" fmla="*/ 94 h 203"/>
                <a:gd name="T22" fmla="*/ 341 w 1766"/>
                <a:gd name="T23" fmla="*/ 57 h 203"/>
                <a:gd name="T24" fmla="*/ 495 w 1766"/>
                <a:gd name="T25" fmla="*/ 201 h 203"/>
                <a:gd name="T26" fmla="*/ 461 w 1766"/>
                <a:gd name="T27" fmla="*/ 76 h 203"/>
                <a:gd name="T28" fmla="*/ 461 w 1766"/>
                <a:gd name="T29" fmla="*/ 24 h 203"/>
                <a:gd name="T30" fmla="*/ 417 w 1766"/>
                <a:gd name="T31" fmla="*/ 76 h 203"/>
                <a:gd name="T32" fmla="*/ 637 w 1766"/>
                <a:gd name="T33" fmla="*/ 17 h 203"/>
                <a:gd name="T34" fmla="*/ 637 w 1766"/>
                <a:gd name="T35" fmla="*/ 182 h 203"/>
                <a:gd name="T36" fmla="*/ 776 w 1766"/>
                <a:gd name="T37" fmla="*/ 99 h 203"/>
                <a:gd name="T38" fmla="*/ 898 w 1766"/>
                <a:gd name="T39" fmla="*/ 129 h 203"/>
                <a:gd name="T40" fmla="*/ 836 w 1766"/>
                <a:gd name="T41" fmla="*/ 120 h 203"/>
                <a:gd name="T42" fmla="*/ 898 w 1766"/>
                <a:gd name="T43" fmla="*/ 179 h 203"/>
                <a:gd name="T44" fmla="*/ 915 w 1766"/>
                <a:gd name="T45" fmla="*/ 168 h 203"/>
                <a:gd name="T46" fmla="*/ 831 w 1766"/>
                <a:gd name="T47" fmla="*/ 96 h 203"/>
                <a:gd name="T48" fmla="*/ 971 w 1766"/>
                <a:gd name="T49" fmla="*/ 162 h 203"/>
                <a:gd name="T50" fmla="*/ 1007 w 1766"/>
                <a:gd name="T51" fmla="*/ 188 h 203"/>
                <a:gd name="T52" fmla="*/ 1019 w 1766"/>
                <a:gd name="T53" fmla="*/ 61 h 203"/>
                <a:gd name="T54" fmla="*/ 971 w 1766"/>
                <a:gd name="T55" fmla="*/ 61 h 203"/>
                <a:gd name="T56" fmla="*/ 971 w 1766"/>
                <a:gd name="T57" fmla="*/ 162 h 203"/>
                <a:gd name="T58" fmla="*/ 1069 w 1766"/>
                <a:gd name="T59" fmla="*/ 160 h 203"/>
                <a:gd name="T60" fmla="*/ 1097 w 1766"/>
                <a:gd name="T61" fmla="*/ 203 h 203"/>
                <a:gd name="T62" fmla="*/ 1142 w 1766"/>
                <a:gd name="T63" fmla="*/ 199 h 203"/>
                <a:gd name="T64" fmla="*/ 1109 w 1766"/>
                <a:gd name="T65" fmla="*/ 57 h 203"/>
                <a:gd name="T66" fmla="*/ 1141 w 1766"/>
                <a:gd name="T67" fmla="*/ 101 h 203"/>
                <a:gd name="T68" fmla="*/ 1266 w 1766"/>
                <a:gd name="T69" fmla="*/ 188 h 203"/>
                <a:gd name="T70" fmla="*/ 1219 w 1766"/>
                <a:gd name="T71" fmla="*/ 177 h 203"/>
                <a:gd name="T72" fmla="*/ 1219 w 1766"/>
                <a:gd name="T73" fmla="*/ 82 h 203"/>
                <a:gd name="T74" fmla="*/ 1202 w 1766"/>
                <a:gd name="T75" fmla="*/ 168 h 203"/>
                <a:gd name="T76" fmla="*/ 1373 w 1766"/>
                <a:gd name="T77" fmla="*/ 160 h 203"/>
                <a:gd name="T78" fmla="*/ 1445 w 1766"/>
                <a:gd name="T79" fmla="*/ 114 h 203"/>
                <a:gd name="T80" fmla="*/ 1444 w 1766"/>
                <a:gd name="T81" fmla="*/ 180 h 203"/>
                <a:gd name="T82" fmla="*/ 1463 w 1766"/>
                <a:gd name="T83" fmla="*/ 199 h 203"/>
                <a:gd name="T84" fmla="*/ 1361 w 1766"/>
                <a:gd name="T85" fmla="*/ 96 h 203"/>
                <a:gd name="T86" fmla="*/ 1445 w 1766"/>
                <a:gd name="T87" fmla="*/ 114 h 203"/>
                <a:gd name="T88" fmla="*/ 1597 w 1766"/>
                <a:gd name="T89" fmla="*/ 199 h 203"/>
                <a:gd name="T90" fmla="*/ 1521 w 1766"/>
                <a:gd name="T91" fmla="*/ 82 h 203"/>
                <a:gd name="T92" fmla="*/ 1504 w 1766"/>
                <a:gd name="T93" fmla="*/ 92 h 203"/>
                <a:gd name="T94" fmla="*/ 1672 w 1766"/>
                <a:gd name="T95" fmla="*/ 0 h 203"/>
                <a:gd name="T96" fmla="*/ 1672 w 1766"/>
                <a:gd name="T97" fmla="*/ 124 h 203"/>
                <a:gd name="T98" fmla="*/ 1760 w 1766"/>
                <a:gd name="T99" fmla="*/ 6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66" h="203">
                  <a:moveTo>
                    <a:pt x="18" y="199"/>
                  </a:moveTo>
                  <a:cubicBezTo>
                    <a:pt x="18" y="103"/>
                    <a:pt x="18" y="103"/>
                    <a:pt x="18" y="103"/>
                  </a:cubicBezTo>
                  <a:cubicBezTo>
                    <a:pt x="109" y="103"/>
                    <a:pt x="109" y="103"/>
                    <a:pt x="109" y="103"/>
                  </a:cubicBezTo>
                  <a:cubicBezTo>
                    <a:pt x="109" y="87"/>
                    <a:pt x="109" y="87"/>
                    <a:pt x="109" y="87"/>
                  </a:cubicBezTo>
                  <a:cubicBezTo>
                    <a:pt x="18" y="87"/>
                    <a:pt x="18" y="87"/>
                    <a:pt x="18" y="87"/>
                  </a:cubicBezTo>
                  <a:cubicBezTo>
                    <a:pt x="18" y="17"/>
                    <a:pt x="18" y="17"/>
                    <a:pt x="18" y="17"/>
                  </a:cubicBezTo>
                  <a:cubicBezTo>
                    <a:pt x="113" y="17"/>
                    <a:pt x="113" y="17"/>
                    <a:pt x="113" y="17"/>
                  </a:cubicBezTo>
                  <a:cubicBezTo>
                    <a:pt x="113" y="0"/>
                    <a:pt x="113" y="0"/>
                    <a:pt x="113" y="0"/>
                  </a:cubicBezTo>
                  <a:cubicBezTo>
                    <a:pt x="0" y="0"/>
                    <a:pt x="0" y="0"/>
                    <a:pt x="0" y="0"/>
                  </a:cubicBezTo>
                  <a:cubicBezTo>
                    <a:pt x="0" y="199"/>
                    <a:pt x="0" y="199"/>
                    <a:pt x="0" y="199"/>
                  </a:cubicBezTo>
                  <a:cubicBezTo>
                    <a:pt x="18" y="199"/>
                    <a:pt x="18" y="199"/>
                    <a:pt x="18" y="199"/>
                  </a:cubicBezTo>
                  <a:close/>
                  <a:moveTo>
                    <a:pt x="146" y="61"/>
                  </a:moveTo>
                  <a:cubicBezTo>
                    <a:pt x="146" y="199"/>
                    <a:pt x="146" y="199"/>
                    <a:pt x="146" y="199"/>
                  </a:cubicBezTo>
                  <a:cubicBezTo>
                    <a:pt x="162" y="199"/>
                    <a:pt x="162" y="199"/>
                    <a:pt x="162" y="199"/>
                  </a:cubicBezTo>
                  <a:cubicBezTo>
                    <a:pt x="162" y="61"/>
                    <a:pt x="162" y="61"/>
                    <a:pt x="162" y="61"/>
                  </a:cubicBezTo>
                  <a:cubicBezTo>
                    <a:pt x="146" y="61"/>
                    <a:pt x="146" y="61"/>
                    <a:pt x="146" y="61"/>
                  </a:cubicBezTo>
                  <a:close/>
                  <a:moveTo>
                    <a:pt x="164" y="0"/>
                  </a:moveTo>
                  <a:cubicBezTo>
                    <a:pt x="144" y="0"/>
                    <a:pt x="144" y="0"/>
                    <a:pt x="144" y="0"/>
                  </a:cubicBezTo>
                  <a:cubicBezTo>
                    <a:pt x="144" y="21"/>
                    <a:pt x="144" y="21"/>
                    <a:pt x="144" y="21"/>
                  </a:cubicBezTo>
                  <a:cubicBezTo>
                    <a:pt x="164" y="21"/>
                    <a:pt x="164" y="21"/>
                    <a:pt x="164" y="21"/>
                  </a:cubicBezTo>
                  <a:cubicBezTo>
                    <a:pt x="164" y="0"/>
                    <a:pt x="164" y="0"/>
                    <a:pt x="164" y="0"/>
                  </a:cubicBezTo>
                  <a:close/>
                  <a:moveTo>
                    <a:pt x="223" y="116"/>
                  </a:moveTo>
                  <a:cubicBezTo>
                    <a:pt x="224" y="89"/>
                    <a:pt x="237" y="72"/>
                    <a:pt x="262" y="72"/>
                  </a:cubicBezTo>
                  <a:cubicBezTo>
                    <a:pt x="265" y="72"/>
                    <a:pt x="268" y="73"/>
                    <a:pt x="272" y="73"/>
                  </a:cubicBezTo>
                  <a:cubicBezTo>
                    <a:pt x="272" y="57"/>
                    <a:pt x="272" y="57"/>
                    <a:pt x="272" y="57"/>
                  </a:cubicBezTo>
                  <a:cubicBezTo>
                    <a:pt x="266" y="57"/>
                    <a:pt x="261" y="56"/>
                    <a:pt x="255" y="57"/>
                  </a:cubicBezTo>
                  <a:cubicBezTo>
                    <a:pt x="241" y="57"/>
                    <a:pt x="229" y="67"/>
                    <a:pt x="224" y="81"/>
                  </a:cubicBezTo>
                  <a:cubicBezTo>
                    <a:pt x="223" y="81"/>
                    <a:pt x="223" y="81"/>
                    <a:pt x="223" y="81"/>
                  </a:cubicBezTo>
                  <a:cubicBezTo>
                    <a:pt x="223" y="61"/>
                    <a:pt x="223" y="61"/>
                    <a:pt x="223" y="61"/>
                  </a:cubicBezTo>
                  <a:cubicBezTo>
                    <a:pt x="206" y="61"/>
                    <a:pt x="206" y="61"/>
                    <a:pt x="206" y="61"/>
                  </a:cubicBezTo>
                  <a:cubicBezTo>
                    <a:pt x="206" y="70"/>
                    <a:pt x="207" y="81"/>
                    <a:pt x="207" y="92"/>
                  </a:cubicBezTo>
                  <a:cubicBezTo>
                    <a:pt x="207" y="199"/>
                    <a:pt x="207" y="199"/>
                    <a:pt x="207" y="199"/>
                  </a:cubicBezTo>
                  <a:cubicBezTo>
                    <a:pt x="223" y="199"/>
                    <a:pt x="223" y="199"/>
                    <a:pt x="223" y="199"/>
                  </a:cubicBezTo>
                  <a:cubicBezTo>
                    <a:pt x="223" y="116"/>
                    <a:pt x="223" y="116"/>
                    <a:pt x="223" y="116"/>
                  </a:cubicBezTo>
                  <a:close/>
                  <a:moveTo>
                    <a:pt x="290" y="95"/>
                  </a:moveTo>
                  <a:cubicBezTo>
                    <a:pt x="290" y="121"/>
                    <a:pt x="312" y="127"/>
                    <a:pt x="334" y="132"/>
                  </a:cubicBezTo>
                  <a:cubicBezTo>
                    <a:pt x="356" y="137"/>
                    <a:pt x="378" y="141"/>
                    <a:pt x="378" y="160"/>
                  </a:cubicBezTo>
                  <a:cubicBezTo>
                    <a:pt x="378" y="180"/>
                    <a:pt x="359" y="188"/>
                    <a:pt x="342" y="188"/>
                  </a:cubicBezTo>
                  <a:cubicBezTo>
                    <a:pt x="323" y="188"/>
                    <a:pt x="305" y="182"/>
                    <a:pt x="303" y="161"/>
                  </a:cubicBezTo>
                  <a:cubicBezTo>
                    <a:pt x="285" y="161"/>
                    <a:pt x="285" y="161"/>
                    <a:pt x="285" y="161"/>
                  </a:cubicBezTo>
                  <a:cubicBezTo>
                    <a:pt x="286" y="192"/>
                    <a:pt x="314" y="203"/>
                    <a:pt x="338" y="203"/>
                  </a:cubicBezTo>
                  <a:cubicBezTo>
                    <a:pt x="367" y="203"/>
                    <a:pt x="396" y="189"/>
                    <a:pt x="396" y="158"/>
                  </a:cubicBezTo>
                  <a:cubicBezTo>
                    <a:pt x="396" y="143"/>
                    <a:pt x="387" y="131"/>
                    <a:pt x="372" y="126"/>
                  </a:cubicBezTo>
                  <a:cubicBezTo>
                    <a:pt x="335" y="112"/>
                    <a:pt x="308" y="114"/>
                    <a:pt x="308" y="94"/>
                  </a:cubicBezTo>
                  <a:cubicBezTo>
                    <a:pt x="308" y="78"/>
                    <a:pt x="324" y="72"/>
                    <a:pt x="339" y="72"/>
                  </a:cubicBezTo>
                  <a:cubicBezTo>
                    <a:pt x="356" y="72"/>
                    <a:pt x="372" y="77"/>
                    <a:pt x="373" y="95"/>
                  </a:cubicBezTo>
                  <a:cubicBezTo>
                    <a:pt x="391" y="95"/>
                    <a:pt x="391" y="95"/>
                    <a:pt x="391" y="95"/>
                  </a:cubicBezTo>
                  <a:cubicBezTo>
                    <a:pt x="389" y="66"/>
                    <a:pt x="367" y="57"/>
                    <a:pt x="341" y="57"/>
                  </a:cubicBezTo>
                  <a:cubicBezTo>
                    <a:pt x="317" y="57"/>
                    <a:pt x="290" y="66"/>
                    <a:pt x="290" y="95"/>
                  </a:cubicBezTo>
                  <a:close/>
                  <a:moveTo>
                    <a:pt x="445" y="162"/>
                  </a:moveTo>
                  <a:cubicBezTo>
                    <a:pt x="445" y="181"/>
                    <a:pt x="443" y="203"/>
                    <a:pt x="478" y="203"/>
                  </a:cubicBezTo>
                  <a:cubicBezTo>
                    <a:pt x="483" y="203"/>
                    <a:pt x="489" y="202"/>
                    <a:pt x="495" y="201"/>
                  </a:cubicBezTo>
                  <a:cubicBezTo>
                    <a:pt x="495" y="186"/>
                    <a:pt x="495" y="186"/>
                    <a:pt x="495" y="186"/>
                  </a:cubicBezTo>
                  <a:cubicBezTo>
                    <a:pt x="490" y="188"/>
                    <a:pt x="485" y="188"/>
                    <a:pt x="480" y="188"/>
                  </a:cubicBezTo>
                  <a:cubicBezTo>
                    <a:pt x="468" y="188"/>
                    <a:pt x="461" y="181"/>
                    <a:pt x="461" y="168"/>
                  </a:cubicBezTo>
                  <a:cubicBezTo>
                    <a:pt x="461" y="76"/>
                    <a:pt x="461" y="76"/>
                    <a:pt x="461" y="76"/>
                  </a:cubicBezTo>
                  <a:cubicBezTo>
                    <a:pt x="493" y="76"/>
                    <a:pt x="493" y="76"/>
                    <a:pt x="493" y="76"/>
                  </a:cubicBezTo>
                  <a:cubicBezTo>
                    <a:pt x="493" y="61"/>
                    <a:pt x="493" y="61"/>
                    <a:pt x="493" y="61"/>
                  </a:cubicBezTo>
                  <a:cubicBezTo>
                    <a:pt x="461" y="61"/>
                    <a:pt x="461" y="61"/>
                    <a:pt x="461" y="61"/>
                  </a:cubicBezTo>
                  <a:cubicBezTo>
                    <a:pt x="461" y="24"/>
                    <a:pt x="461" y="24"/>
                    <a:pt x="461" y="24"/>
                  </a:cubicBezTo>
                  <a:cubicBezTo>
                    <a:pt x="445" y="31"/>
                    <a:pt x="445" y="31"/>
                    <a:pt x="445" y="31"/>
                  </a:cubicBezTo>
                  <a:cubicBezTo>
                    <a:pt x="445" y="61"/>
                    <a:pt x="445" y="61"/>
                    <a:pt x="445" y="61"/>
                  </a:cubicBezTo>
                  <a:cubicBezTo>
                    <a:pt x="417" y="61"/>
                    <a:pt x="417" y="61"/>
                    <a:pt x="417" y="61"/>
                  </a:cubicBezTo>
                  <a:cubicBezTo>
                    <a:pt x="417" y="76"/>
                    <a:pt x="417" y="76"/>
                    <a:pt x="417" y="76"/>
                  </a:cubicBezTo>
                  <a:cubicBezTo>
                    <a:pt x="445" y="76"/>
                    <a:pt x="445" y="76"/>
                    <a:pt x="445" y="76"/>
                  </a:cubicBezTo>
                  <a:cubicBezTo>
                    <a:pt x="445" y="162"/>
                    <a:pt x="445" y="162"/>
                    <a:pt x="445" y="162"/>
                  </a:cubicBezTo>
                  <a:close/>
                  <a:moveTo>
                    <a:pt x="637" y="182"/>
                  </a:moveTo>
                  <a:cubicBezTo>
                    <a:pt x="637" y="17"/>
                    <a:pt x="637" y="17"/>
                    <a:pt x="637" y="17"/>
                  </a:cubicBezTo>
                  <a:cubicBezTo>
                    <a:pt x="666" y="17"/>
                    <a:pt x="666" y="17"/>
                    <a:pt x="666" y="17"/>
                  </a:cubicBezTo>
                  <a:cubicBezTo>
                    <a:pt x="722" y="15"/>
                    <a:pt x="756" y="41"/>
                    <a:pt x="756" y="99"/>
                  </a:cubicBezTo>
                  <a:cubicBezTo>
                    <a:pt x="756" y="150"/>
                    <a:pt x="734" y="182"/>
                    <a:pt x="678" y="182"/>
                  </a:cubicBezTo>
                  <a:cubicBezTo>
                    <a:pt x="637" y="182"/>
                    <a:pt x="637" y="182"/>
                    <a:pt x="637" y="182"/>
                  </a:cubicBezTo>
                  <a:close/>
                  <a:moveTo>
                    <a:pt x="620" y="0"/>
                  </a:moveTo>
                  <a:cubicBezTo>
                    <a:pt x="620" y="199"/>
                    <a:pt x="620" y="199"/>
                    <a:pt x="620" y="199"/>
                  </a:cubicBezTo>
                  <a:cubicBezTo>
                    <a:pt x="673" y="199"/>
                    <a:pt x="673" y="199"/>
                    <a:pt x="673" y="199"/>
                  </a:cubicBezTo>
                  <a:cubicBezTo>
                    <a:pt x="739" y="199"/>
                    <a:pt x="776" y="165"/>
                    <a:pt x="776" y="99"/>
                  </a:cubicBezTo>
                  <a:cubicBezTo>
                    <a:pt x="776" y="34"/>
                    <a:pt x="739" y="0"/>
                    <a:pt x="673" y="0"/>
                  </a:cubicBezTo>
                  <a:cubicBezTo>
                    <a:pt x="620" y="0"/>
                    <a:pt x="620" y="0"/>
                    <a:pt x="620" y="0"/>
                  </a:cubicBezTo>
                  <a:close/>
                  <a:moveTo>
                    <a:pt x="826" y="160"/>
                  </a:moveTo>
                  <a:cubicBezTo>
                    <a:pt x="826" y="126"/>
                    <a:pt x="875" y="130"/>
                    <a:pt x="898" y="129"/>
                  </a:cubicBezTo>
                  <a:cubicBezTo>
                    <a:pt x="900" y="158"/>
                    <a:pt x="893" y="188"/>
                    <a:pt x="857" y="188"/>
                  </a:cubicBezTo>
                  <a:cubicBezTo>
                    <a:pt x="840" y="188"/>
                    <a:pt x="826" y="179"/>
                    <a:pt x="826" y="160"/>
                  </a:cubicBezTo>
                  <a:close/>
                  <a:moveTo>
                    <a:pt x="898" y="114"/>
                  </a:moveTo>
                  <a:cubicBezTo>
                    <a:pt x="878" y="115"/>
                    <a:pt x="854" y="112"/>
                    <a:pt x="836" y="120"/>
                  </a:cubicBezTo>
                  <a:cubicBezTo>
                    <a:pt x="819" y="127"/>
                    <a:pt x="808" y="142"/>
                    <a:pt x="808" y="160"/>
                  </a:cubicBezTo>
                  <a:cubicBezTo>
                    <a:pt x="808" y="187"/>
                    <a:pt x="828" y="203"/>
                    <a:pt x="854" y="203"/>
                  </a:cubicBezTo>
                  <a:cubicBezTo>
                    <a:pt x="872" y="203"/>
                    <a:pt x="891" y="192"/>
                    <a:pt x="897" y="180"/>
                  </a:cubicBezTo>
                  <a:cubicBezTo>
                    <a:pt x="898" y="179"/>
                    <a:pt x="898" y="179"/>
                    <a:pt x="898" y="179"/>
                  </a:cubicBezTo>
                  <a:cubicBezTo>
                    <a:pt x="898" y="179"/>
                    <a:pt x="898" y="179"/>
                    <a:pt x="898" y="179"/>
                  </a:cubicBezTo>
                  <a:cubicBezTo>
                    <a:pt x="899" y="199"/>
                    <a:pt x="899" y="199"/>
                    <a:pt x="899" y="199"/>
                  </a:cubicBezTo>
                  <a:cubicBezTo>
                    <a:pt x="916" y="199"/>
                    <a:pt x="916" y="199"/>
                    <a:pt x="916" y="199"/>
                  </a:cubicBezTo>
                  <a:cubicBezTo>
                    <a:pt x="915" y="190"/>
                    <a:pt x="914" y="179"/>
                    <a:pt x="915" y="168"/>
                  </a:cubicBezTo>
                  <a:cubicBezTo>
                    <a:pt x="915" y="102"/>
                    <a:pt x="915" y="102"/>
                    <a:pt x="915" y="102"/>
                  </a:cubicBezTo>
                  <a:cubicBezTo>
                    <a:pt x="915" y="71"/>
                    <a:pt x="896" y="57"/>
                    <a:pt x="866" y="57"/>
                  </a:cubicBezTo>
                  <a:cubicBezTo>
                    <a:pt x="839" y="57"/>
                    <a:pt x="818" y="67"/>
                    <a:pt x="814" y="96"/>
                  </a:cubicBezTo>
                  <a:cubicBezTo>
                    <a:pt x="831" y="96"/>
                    <a:pt x="831" y="96"/>
                    <a:pt x="831" y="96"/>
                  </a:cubicBezTo>
                  <a:cubicBezTo>
                    <a:pt x="834" y="77"/>
                    <a:pt x="848" y="72"/>
                    <a:pt x="865" y="72"/>
                  </a:cubicBezTo>
                  <a:cubicBezTo>
                    <a:pt x="885" y="72"/>
                    <a:pt x="896" y="79"/>
                    <a:pt x="898" y="101"/>
                  </a:cubicBezTo>
                  <a:cubicBezTo>
                    <a:pt x="898" y="114"/>
                    <a:pt x="898" y="114"/>
                    <a:pt x="898" y="114"/>
                  </a:cubicBezTo>
                  <a:close/>
                  <a:moveTo>
                    <a:pt x="971" y="162"/>
                  </a:moveTo>
                  <a:cubicBezTo>
                    <a:pt x="971" y="181"/>
                    <a:pt x="969" y="203"/>
                    <a:pt x="1004" y="203"/>
                  </a:cubicBezTo>
                  <a:cubicBezTo>
                    <a:pt x="1010" y="203"/>
                    <a:pt x="1016" y="202"/>
                    <a:pt x="1021" y="201"/>
                  </a:cubicBezTo>
                  <a:cubicBezTo>
                    <a:pt x="1021" y="186"/>
                    <a:pt x="1021" y="186"/>
                    <a:pt x="1021" y="186"/>
                  </a:cubicBezTo>
                  <a:cubicBezTo>
                    <a:pt x="1017" y="188"/>
                    <a:pt x="1012" y="188"/>
                    <a:pt x="1007" y="188"/>
                  </a:cubicBezTo>
                  <a:cubicBezTo>
                    <a:pt x="994" y="188"/>
                    <a:pt x="988" y="181"/>
                    <a:pt x="988" y="168"/>
                  </a:cubicBezTo>
                  <a:cubicBezTo>
                    <a:pt x="988" y="76"/>
                    <a:pt x="988" y="76"/>
                    <a:pt x="988" y="76"/>
                  </a:cubicBezTo>
                  <a:cubicBezTo>
                    <a:pt x="1019" y="76"/>
                    <a:pt x="1019" y="76"/>
                    <a:pt x="1019" y="76"/>
                  </a:cubicBezTo>
                  <a:cubicBezTo>
                    <a:pt x="1019" y="61"/>
                    <a:pt x="1019" y="61"/>
                    <a:pt x="1019" y="61"/>
                  </a:cubicBezTo>
                  <a:cubicBezTo>
                    <a:pt x="988" y="61"/>
                    <a:pt x="988" y="61"/>
                    <a:pt x="988" y="61"/>
                  </a:cubicBezTo>
                  <a:cubicBezTo>
                    <a:pt x="988" y="24"/>
                    <a:pt x="988" y="24"/>
                    <a:pt x="988" y="24"/>
                  </a:cubicBezTo>
                  <a:cubicBezTo>
                    <a:pt x="971" y="31"/>
                    <a:pt x="971" y="31"/>
                    <a:pt x="971" y="31"/>
                  </a:cubicBezTo>
                  <a:cubicBezTo>
                    <a:pt x="971" y="61"/>
                    <a:pt x="971" y="61"/>
                    <a:pt x="971" y="61"/>
                  </a:cubicBezTo>
                  <a:cubicBezTo>
                    <a:pt x="944" y="61"/>
                    <a:pt x="944" y="61"/>
                    <a:pt x="944" y="61"/>
                  </a:cubicBezTo>
                  <a:cubicBezTo>
                    <a:pt x="944" y="76"/>
                    <a:pt x="944" y="76"/>
                    <a:pt x="944" y="76"/>
                  </a:cubicBezTo>
                  <a:cubicBezTo>
                    <a:pt x="971" y="76"/>
                    <a:pt x="971" y="76"/>
                    <a:pt x="971" y="76"/>
                  </a:cubicBezTo>
                  <a:cubicBezTo>
                    <a:pt x="971" y="162"/>
                    <a:pt x="971" y="162"/>
                    <a:pt x="971" y="162"/>
                  </a:cubicBezTo>
                  <a:close/>
                  <a:moveTo>
                    <a:pt x="1069" y="160"/>
                  </a:moveTo>
                  <a:cubicBezTo>
                    <a:pt x="1069" y="126"/>
                    <a:pt x="1118" y="130"/>
                    <a:pt x="1141" y="129"/>
                  </a:cubicBezTo>
                  <a:cubicBezTo>
                    <a:pt x="1143" y="158"/>
                    <a:pt x="1136" y="188"/>
                    <a:pt x="1100" y="188"/>
                  </a:cubicBezTo>
                  <a:cubicBezTo>
                    <a:pt x="1083" y="188"/>
                    <a:pt x="1069" y="179"/>
                    <a:pt x="1069" y="160"/>
                  </a:cubicBezTo>
                  <a:close/>
                  <a:moveTo>
                    <a:pt x="1141" y="114"/>
                  </a:moveTo>
                  <a:cubicBezTo>
                    <a:pt x="1121" y="115"/>
                    <a:pt x="1097" y="112"/>
                    <a:pt x="1079" y="120"/>
                  </a:cubicBezTo>
                  <a:cubicBezTo>
                    <a:pt x="1062" y="127"/>
                    <a:pt x="1051" y="142"/>
                    <a:pt x="1051" y="160"/>
                  </a:cubicBezTo>
                  <a:cubicBezTo>
                    <a:pt x="1051" y="187"/>
                    <a:pt x="1071" y="203"/>
                    <a:pt x="1097" y="203"/>
                  </a:cubicBezTo>
                  <a:cubicBezTo>
                    <a:pt x="1116" y="203"/>
                    <a:pt x="1134" y="192"/>
                    <a:pt x="1140" y="180"/>
                  </a:cubicBezTo>
                  <a:cubicBezTo>
                    <a:pt x="1141" y="179"/>
                    <a:pt x="1141" y="179"/>
                    <a:pt x="1141" y="179"/>
                  </a:cubicBezTo>
                  <a:cubicBezTo>
                    <a:pt x="1142" y="179"/>
                    <a:pt x="1142" y="179"/>
                    <a:pt x="1142" y="179"/>
                  </a:cubicBezTo>
                  <a:cubicBezTo>
                    <a:pt x="1142" y="199"/>
                    <a:pt x="1142" y="199"/>
                    <a:pt x="1142" y="199"/>
                  </a:cubicBezTo>
                  <a:cubicBezTo>
                    <a:pt x="1159" y="199"/>
                    <a:pt x="1159" y="199"/>
                    <a:pt x="1159" y="199"/>
                  </a:cubicBezTo>
                  <a:cubicBezTo>
                    <a:pt x="1159" y="190"/>
                    <a:pt x="1158" y="179"/>
                    <a:pt x="1158" y="168"/>
                  </a:cubicBezTo>
                  <a:cubicBezTo>
                    <a:pt x="1158" y="102"/>
                    <a:pt x="1158" y="102"/>
                    <a:pt x="1158" y="102"/>
                  </a:cubicBezTo>
                  <a:cubicBezTo>
                    <a:pt x="1158" y="71"/>
                    <a:pt x="1139" y="57"/>
                    <a:pt x="1109" y="57"/>
                  </a:cubicBezTo>
                  <a:cubicBezTo>
                    <a:pt x="1082" y="57"/>
                    <a:pt x="1061" y="67"/>
                    <a:pt x="1057" y="96"/>
                  </a:cubicBezTo>
                  <a:cubicBezTo>
                    <a:pt x="1075" y="96"/>
                    <a:pt x="1075" y="96"/>
                    <a:pt x="1075" y="96"/>
                  </a:cubicBezTo>
                  <a:cubicBezTo>
                    <a:pt x="1077" y="77"/>
                    <a:pt x="1091" y="72"/>
                    <a:pt x="1108" y="72"/>
                  </a:cubicBezTo>
                  <a:cubicBezTo>
                    <a:pt x="1128" y="72"/>
                    <a:pt x="1140" y="79"/>
                    <a:pt x="1141" y="101"/>
                  </a:cubicBezTo>
                  <a:cubicBezTo>
                    <a:pt x="1141" y="114"/>
                    <a:pt x="1141" y="114"/>
                    <a:pt x="1141" y="114"/>
                  </a:cubicBezTo>
                  <a:close/>
                  <a:moveTo>
                    <a:pt x="1264" y="72"/>
                  </a:moveTo>
                  <a:cubicBezTo>
                    <a:pt x="1295" y="72"/>
                    <a:pt x="1306" y="101"/>
                    <a:pt x="1306" y="128"/>
                  </a:cubicBezTo>
                  <a:cubicBezTo>
                    <a:pt x="1306" y="153"/>
                    <a:pt x="1298" y="188"/>
                    <a:pt x="1266" y="188"/>
                  </a:cubicBezTo>
                  <a:cubicBezTo>
                    <a:pt x="1230" y="188"/>
                    <a:pt x="1219" y="158"/>
                    <a:pt x="1219" y="127"/>
                  </a:cubicBezTo>
                  <a:cubicBezTo>
                    <a:pt x="1219" y="99"/>
                    <a:pt x="1231" y="72"/>
                    <a:pt x="1264" y="72"/>
                  </a:cubicBezTo>
                  <a:close/>
                  <a:moveTo>
                    <a:pt x="1219" y="179"/>
                  </a:moveTo>
                  <a:cubicBezTo>
                    <a:pt x="1219" y="177"/>
                    <a:pt x="1219" y="177"/>
                    <a:pt x="1219" y="177"/>
                  </a:cubicBezTo>
                  <a:cubicBezTo>
                    <a:pt x="1231" y="194"/>
                    <a:pt x="1248" y="203"/>
                    <a:pt x="1268" y="203"/>
                  </a:cubicBezTo>
                  <a:cubicBezTo>
                    <a:pt x="1308" y="203"/>
                    <a:pt x="1324" y="164"/>
                    <a:pt x="1324" y="129"/>
                  </a:cubicBezTo>
                  <a:cubicBezTo>
                    <a:pt x="1324" y="93"/>
                    <a:pt x="1308" y="57"/>
                    <a:pt x="1267" y="57"/>
                  </a:cubicBezTo>
                  <a:cubicBezTo>
                    <a:pt x="1248" y="57"/>
                    <a:pt x="1229" y="65"/>
                    <a:pt x="1219" y="82"/>
                  </a:cubicBezTo>
                  <a:cubicBezTo>
                    <a:pt x="1219" y="81"/>
                    <a:pt x="1219" y="81"/>
                    <a:pt x="1219" y="81"/>
                  </a:cubicBezTo>
                  <a:cubicBezTo>
                    <a:pt x="1219" y="0"/>
                    <a:pt x="1219" y="0"/>
                    <a:pt x="1219" y="0"/>
                  </a:cubicBezTo>
                  <a:cubicBezTo>
                    <a:pt x="1202" y="0"/>
                    <a:pt x="1202" y="0"/>
                    <a:pt x="1202" y="0"/>
                  </a:cubicBezTo>
                  <a:cubicBezTo>
                    <a:pt x="1202" y="168"/>
                    <a:pt x="1202" y="168"/>
                    <a:pt x="1202" y="168"/>
                  </a:cubicBezTo>
                  <a:cubicBezTo>
                    <a:pt x="1202" y="179"/>
                    <a:pt x="1202" y="190"/>
                    <a:pt x="1201" y="199"/>
                  </a:cubicBezTo>
                  <a:cubicBezTo>
                    <a:pt x="1218" y="199"/>
                    <a:pt x="1218" y="199"/>
                    <a:pt x="1218" y="199"/>
                  </a:cubicBezTo>
                  <a:cubicBezTo>
                    <a:pt x="1219" y="179"/>
                    <a:pt x="1219" y="179"/>
                    <a:pt x="1219" y="179"/>
                  </a:cubicBezTo>
                  <a:close/>
                  <a:moveTo>
                    <a:pt x="1373" y="160"/>
                  </a:moveTo>
                  <a:cubicBezTo>
                    <a:pt x="1373" y="126"/>
                    <a:pt x="1422" y="130"/>
                    <a:pt x="1445" y="129"/>
                  </a:cubicBezTo>
                  <a:cubicBezTo>
                    <a:pt x="1447" y="158"/>
                    <a:pt x="1440" y="188"/>
                    <a:pt x="1404" y="188"/>
                  </a:cubicBezTo>
                  <a:cubicBezTo>
                    <a:pt x="1387" y="188"/>
                    <a:pt x="1373" y="179"/>
                    <a:pt x="1373" y="160"/>
                  </a:cubicBezTo>
                  <a:close/>
                  <a:moveTo>
                    <a:pt x="1445" y="114"/>
                  </a:moveTo>
                  <a:cubicBezTo>
                    <a:pt x="1425" y="115"/>
                    <a:pt x="1401" y="112"/>
                    <a:pt x="1383" y="120"/>
                  </a:cubicBezTo>
                  <a:cubicBezTo>
                    <a:pt x="1366" y="127"/>
                    <a:pt x="1355" y="142"/>
                    <a:pt x="1355" y="160"/>
                  </a:cubicBezTo>
                  <a:cubicBezTo>
                    <a:pt x="1355" y="187"/>
                    <a:pt x="1375" y="203"/>
                    <a:pt x="1401" y="203"/>
                  </a:cubicBezTo>
                  <a:cubicBezTo>
                    <a:pt x="1419" y="203"/>
                    <a:pt x="1438" y="192"/>
                    <a:pt x="1444" y="180"/>
                  </a:cubicBezTo>
                  <a:cubicBezTo>
                    <a:pt x="1445" y="179"/>
                    <a:pt x="1445" y="179"/>
                    <a:pt x="1445" y="179"/>
                  </a:cubicBezTo>
                  <a:cubicBezTo>
                    <a:pt x="1445" y="179"/>
                    <a:pt x="1445" y="179"/>
                    <a:pt x="1445" y="179"/>
                  </a:cubicBezTo>
                  <a:cubicBezTo>
                    <a:pt x="1446" y="199"/>
                    <a:pt x="1446" y="199"/>
                    <a:pt x="1446" y="199"/>
                  </a:cubicBezTo>
                  <a:cubicBezTo>
                    <a:pt x="1463" y="199"/>
                    <a:pt x="1463" y="199"/>
                    <a:pt x="1463" y="199"/>
                  </a:cubicBezTo>
                  <a:cubicBezTo>
                    <a:pt x="1462" y="190"/>
                    <a:pt x="1461" y="179"/>
                    <a:pt x="1462" y="168"/>
                  </a:cubicBezTo>
                  <a:cubicBezTo>
                    <a:pt x="1462" y="102"/>
                    <a:pt x="1462" y="102"/>
                    <a:pt x="1462" y="102"/>
                  </a:cubicBezTo>
                  <a:cubicBezTo>
                    <a:pt x="1462" y="71"/>
                    <a:pt x="1443" y="57"/>
                    <a:pt x="1413" y="57"/>
                  </a:cubicBezTo>
                  <a:cubicBezTo>
                    <a:pt x="1386" y="57"/>
                    <a:pt x="1365" y="67"/>
                    <a:pt x="1361" y="96"/>
                  </a:cubicBezTo>
                  <a:cubicBezTo>
                    <a:pt x="1378" y="96"/>
                    <a:pt x="1378" y="96"/>
                    <a:pt x="1378" y="96"/>
                  </a:cubicBezTo>
                  <a:cubicBezTo>
                    <a:pt x="1381" y="77"/>
                    <a:pt x="1395" y="72"/>
                    <a:pt x="1412" y="72"/>
                  </a:cubicBezTo>
                  <a:cubicBezTo>
                    <a:pt x="1432" y="72"/>
                    <a:pt x="1443" y="79"/>
                    <a:pt x="1445" y="101"/>
                  </a:cubicBezTo>
                  <a:cubicBezTo>
                    <a:pt x="1445" y="114"/>
                    <a:pt x="1445" y="114"/>
                    <a:pt x="1445" y="114"/>
                  </a:cubicBezTo>
                  <a:close/>
                  <a:moveTo>
                    <a:pt x="1521" y="119"/>
                  </a:moveTo>
                  <a:cubicBezTo>
                    <a:pt x="1521" y="95"/>
                    <a:pt x="1533" y="72"/>
                    <a:pt x="1560" y="72"/>
                  </a:cubicBezTo>
                  <a:cubicBezTo>
                    <a:pt x="1583" y="72"/>
                    <a:pt x="1597" y="86"/>
                    <a:pt x="1597" y="110"/>
                  </a:cubicBezTo>
                  <a:cubicBezTo>
                    <a:pt x="1597" y="199"/>
                    <a:pt x="1597" y="199"/>
                    <a:pt x="1597" y="199"/>
                  </a:cubicBezTo>
                  <a:cubicBezTo>
                    <a:pt x="1613" y="199"/>
                    <a:pt x="1613" y="199"/>
                    <a:pt x="1613" y="199"/>
                  </a:cubicBezTo>
                  <a:cubicBezTo>
                    <a:pt x="1613" y="112"/>
                    <a:pt x="1613" y="112"/>
                    <a:pt x="1613" y="112"/>
                  </a:cubicBezTo>
                  <a:cubicBezTo>
                    <a:pt x="1613" y="96"/>
                    <a:pt x="1610" y="57"/>
                    <a:pt x="1565" y="57"/>
                  </a:cubicBezTo>
                  <a:cubicBezTo>
                    <a:pt x="1547" y="57"/>
                    <a:pt x="1531" y="65"/>
                    <a:pt x="1521" y="82"/>
                  </a:cubicBezTo>
                  <a:cubicBezTo>
                    <a:pt x="1521" y="81"/>
                    <a:pt x="1521" y="81"/>
                    <a:pt x="1521" y="81"/>
                  </a:cubicBezTo>
                  <a:cubicBezTo>
                    <a:pt x="1520" y="61"/>
                    <a:pt x="1520" y="61"/>
                    <a:pt x="1520" y="61"/>
                  </a:cubicBezTo>
                  <a:cubicBezTo>
                    <a:pt x="1503" y="61"/>
                    <a:pt x="1503" y="61"/>
                    <a:pt x="1503" y="61"/>
                  </a:cubicBezTo>
                  <a:cubicBezTo>
                    <a:pt x="1503" y="70"/>
                    <a:pt x="1504" y="81"/>
                    <a:pt x="1504" y="92"/>
                  </a:cubicBezTo>
                  <a:cubicBezTo>
                    <a:pt x="1504" y="199"/>
                    <a:pt x="1504" y="199"/>
                    <a:pt x="1504" y="199"/>
                  </a:cubicBezTo>
                  <a:cubicBezTo>
                    <a:pt x="1521" y="199"/>
                    <a:pt x="1521" y="199"/>
                    <a:pt x="1521" y="199"/>
                  </a:cubicBezTo>
                  <a:cubicBezTo>
                    <a:pt x="1521" y="119"/>
                    <a:pt x="1521" y="119"/>
                    <a:pt x="1521" y="119"/>
                  </a:cubicBezTo>
                  <a:close/>
                  <a:moveTo>
                    <a:pt x="1672" y="0"/>
                  </a:moveTo>
                  <a:cubicBezTo>
                    <a:pt x="1656" y="0"/>
                    <a:pt x="1656" y="0"/>
                    <a:pt x="1656" y="0"/>
                  </a:cubicBezTo>
                  <a:cubicBezTo>
                    <a:pt x="1656" y="199"/>
                    <a:pt x="1656" y="199"/>
                    <a:pt x="1656" y="199"/>
                  </a:cubicBezTo>
                  <a:cubicBezTo>
                    <a:pt x="1672" y="199"/>
                    <a:pt x="1672" y="199"/>
                    <a:pt x="1672" y="199"/>
                  </a:cubicBezTo>
                  <a:cubicBezTo>
                    <a:pt x="1672" y="124"/>
                    <a:pt x="1672" y="124"/>
                    <a:pt x="1672" y="124"/>
                  </a:cubicBezTo>
                  <a:cubicBezTo>
                    <a:pt x="1745" y="199"/>
                    <a:pt x="1745" y="199"/>
                    <a:pt x="1745" y="199"/>
                  </a:cubicBezTo>
                  <a:cubicBezTo>
                    <a:pt x="1766" y="199"/>
                    <a:pt x="1766" y="199"/>
                    <a:pt x="1766" y="199"/>
                  </a:cubicBezTo>
                  <a:cubicBezTo>
                    <a:pt x="1690" y="120"/>
                    <a:pt x="1690" y="120"/>
                    <a:pt x="1690" y="120"/>
                  </a:cubicBezTo>
                  <a:cubicBezTo>
                    <a:pt x="1760" y="61"/>
                    <a:pt x="1760" y="61"/>
                    <a:pt x="1760" y="61"/>
                  </a:cubicBezTo>
                  <a:cubicBezTo>
                    <a:pt x="1739" y="61"/>
                    <a:pt x="1739" y="61"/>
                    <a:pt x="1739" y="61"/>
                  </a:cubicBezTo>
                  <a:cubicBezTo>
                    <a:pt x="1672" y="117"/>
                    <a:pt x="1672" y="117"/>
                    <a:pt x="1672" y="117"/>
                  </a:cubicBezTo>
                  <a:cubicBezTo>
                    <a:pt x="1672" y="0"/>
                    <a:pt x="1672" y="0"/>
                    <a:pt x="1672" y="0"/>
                  </a:cubicBezTo>
                  <a:close/>
                </a:path>
              </a:pathLst>
            </a:custGeom>
            <a:solidFill>
              <a:srgbClr val="71707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 name="Freeform 7"/>
            <p:cNvSpPr>
              <a:spLocks noEditPoints="1"/>
            </p:cNvSpPr>
            <p:nvPr userDrawn="1"/>
          </p:nvSpPr>
          <p:spPr bwMode="auto">
            <a:xfrm>
              <a:off x="10631488" y="3349625"/>
              <a:ext cx="1031875" cy="542925"/>
            </a:xfrm>
            <a:custGeom>
              <a:avLst/>
              <a:gdLst>
                <a:gd name="T0" fmla="*/ 514 w 2237"/>
                <a:gd name="T1" fmla="*/ 11 h 1174"/>
                <a:gd name="T2" fmla="*/ 386 w 2237"/>
                <a:gd name="T3" fmla="*/ 0 h 1174"/>
                <a:gd name="T4" fmla="*/ 117 w 2237"/>
                <a:gd name="T5" fmla="*/ 367 h 1174"/>
                <a:gd name="T6" fmla="*/ 0 w 2237"/>
                <a:gd name="T7" fmla="*/ 367 h 1174"/>
                <a:gd name="T8" fmla="*/ 0 w 2237"/>
                <a:gd name="T9" fmla="*/ 523 h 1174"/>
                <a:gd name="T10" fmla="*/ 117 w 2237"/>
                <a:gd name="T11" fmla="*/ 523 h 1174"/>
                <a:gd name="T12" fmla="*/ 117 w 2237"/>
                <a:gd name="T13" fmla="*/ 1150 h 1174"/>
                <a:gd name="T14" fmla="*/ 351 w 2237"/>
                <a:gd name="T15" fmla="*/ 1150 h 1174"/>
                <a:gd name="T16" fmla="*/ 351 w 2237"/>
                <a:gd name="T17" fmla="*/ 523 h 1174"/>
                <a:gd name="T18" fmla="*/ 493 w 2237"/>
                <a:gd name="T19" fmla="*/ 523 h 1174"/>
                <a:gd name="T20" fmla="*/ 493 w 2237"/>
                <a:gd name="T21" fmla="*/ 367 h 1174"/>
                <a:gd name="T22" fmla="*/ 351 w 2237"/>
                <a:gd name="T23" fmla="*/ 367 h 1174"/>
                <a:gd name="T24" fmla="*/ 514 w 2237"/>
                <a:gd name="T25" fmla="*/ 156 h 1174"/>
                <a:gd name="T26" fmla="*/ 514 w 2237"/>
                <a:gd name="T27" fmla="*/ 11 h 1174"/>
                <a:gd name="T28" fmla="*/ 745 w 2237"/>
                <a:gd name="T29" fmla="*/ 759 h 1174"/>
                <a:gd name="T30" fmla="*/ 913 w 2237"/>
                <a:gd name="T31" fmla="*/ 499 h 1174"/>
                <a:gd name="T32" fmla="*/ 1082 w 2237"/>
                <a:gd name="T33" fmla="*/ 759 h 1174"/>
                <a:gd name="T34" fmla="*/ 913 w 2237"/>
                <a:gd name="T35" fmla="*/ 1018 h 1174"/>
                <a:gd name="T36" fmla="*/ 745 w 2237"/>
                <a:gd name="T37" fmla="*/ 759 h 1174"/>
                <a:gd name="T38" fmla="*/ 1082 w 2237"/>
                <a:gd name="T39" fmla="*/ 457 h 1174"/>
                <a:gd name="T40" fmla="*/ 1079 w 2237"/>
                <a:gd name="T41" fmla="*/ 457 h 1174"/>
                <a:gd name="T42" fmla="*/ 869 w 2237"/>
                <a:gd name="T43" fmla="*/ 343 h 1174"/>
                <a:gd name="T44" fmla="*/ 503 w 2237"/>
                <a:gd name="T45" fmla="*/ 759 h 1174"/>
                <a:gd name="T46" fmla="*/ 840 w 2237"/>
                <a:gd name="T47" fmla="*/ 1174 h 1174"/>
                <a:gd name="T48" fmla="*/ 1080 w 2237"/>
                <a:gd name="T49" fmla="*/ 1040 h 1174"/>
                <a:gd name="T50" fmla="*/ 1083 w 2237"/>
                <a:gd name="T51" fmla="*/ 1040 h 1174"/>
                <a:gd name="T52" fmla="*/ 1089 w 2237"/>
                <a:gd name="T53" fmla="*/ 1150 h 1174"/>
                <a:gd name="T54" fmla="*/ 1324 w 2237"/>
                <a:gd name="T55" fmla="*/ 1150 h 1174"/>
                <a:gd name="T56" fmla="*/ 1316 w 2237"/>
                <a:gd name="T57" fmla="*/ 994 h 1174"/>
                <a:gd name="T58" fmla="*/ 1316 w 2237"/>
                <a:gd name="T59" fmla="*/ 23 h 1174"/>
                <a:gd name="T60" fmla="*/ 1082 w 2237"/>
                <a:gd name="T61" fmla="*/ 23 h 1174"/>
                <a:gd name="T62" fmla="*/ 1082 w 2237"/>
                <a:gd name="T63" fmla="*/ 457 h 1174"/>
                <a:gd name="T64" fmla="*/ 1658 w 2237"/>
                <a:gd name="T65" fmla="*/ 759 h 1174"/>
                <a:gd name="T66" fmla="*/ 1826 w 2237"/>
                <a:gd name="T67" fmla="*/ 499 h 1174"/>
                <a:gd name="T68" fmla="*/ 1995 w 2237"/>
                <a:gd name="T69" fmla="*/ 759 h 1174"/>
                <a:gd name="T70" fmla="*/ 1826 w 2237"/>
                <a:gd name="T71" fmla="*/ 1018 h 1174"/>
                <a:gd name="T72" fmla="*/ 1658 w 2237"/>
                <a:gd name="T73" fmla="*/ 759 h 1174"/>
                <a:gd name="T74" fmla="*/ 1423 w 2237"/>
                <a:gd name="T75" fmla="*/ 994 h 1174"/>
                <a:gd name="T76" fmla="*/ 1416 w 2237"/>
                <a:gd name="T77" fmla="*/ 1150 h 1174"/>
                <a:gd name="T78" fmla="*/ 1650 w 2237"/>
                <a:gd name="T79" fmla="*/ 1150 h 1174"/>
                <a:gd name="T80" fmla="*/ 1656 w 2237"/>
                <a:gd name="T81" fmla="*/ 1040 h 1174"/>
                <a:gd name="T82" fmla="*/ 1659 w 2237"/>
                <a:gd name="T83" fmla="*/ 1040 h 1174"/>
                <a:gd name="T84" fmla="*/ 1900 w 2237"/>
                <a:gd name="T85" fmla="*/ 1174 h 1174"/>
                <a:gd name="T86" fmla="*/ 2237 w 2237"/>
                <a:gd name="T87" fmla="*/ 759 h 1174"/>
                <a:gd name="T88" fmla="*/ 1870 w 2237"/>
                <a:gd name="T89" fmla="*/ 343 h 1174"/>
                <a:gd name="T90" fmla="*/ 1661 w 2237"/>
                <a:gd name="T91" fmla="*/ 457 h 1174"/>
                <a:gd name="T92" fmla="*/ 1658 w 2237"/>
                <a:gd name="T93" fmla="*/ 457 h 1174"/>
                <a:gd name="T94" fmla="*/ 1658 w 2237"/>
                <a:gd name="T95" fmla="*/ 23 h 1174"/>
                <a:gd name="T96" fmla="*/ 1423 w 2237"/>
                <a:gd name="T97" fmla="*/ 23 h 1174"/>
                <a:gd name="T98" fmla="*/ 1423 w 2237"/>
                <a:gd name="T99" fmla="*/ 99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7" h="1174">
                  <a:moveTo>
                    <a:pt x="514" y="11"/>
                  </a:moveTo>
                  <a:cubicBezTo>
                    <a:pt x="471" y="5"/>
                    <a:pt x="428" y="0"/>
                    <a:pt x="386" y="0"/>
                  </a:cubicBezTo>
                  <a:cubicBezTo>
                    <a:pt x="131" y="0"/>
                    <a:pt x="111" y="144"/>
                    <a:pt x="117" y="367"/>
                  </a:cubicBezTo>
                  <a:cubicBezTo>
                    <a:pt x="0" y="367"/>
                    <a:pt x="0" y="367"/>
                    <a:pt x="0" y="367"/>
                  </a:cubicBezTo>
                  <a:cubicBezTo>
                    <a:pt x="0" y="523"/>
                    <a:pt x="0" y="523"/>
                    <a:pt x="0" y="523"/>
                  </a:cubicBezTo>
                  <a:cubicBezTo>
                    <a:pt x="117" y="523"/>
                    <a:pt x="117" y="523"/>
                    <a:pt x="117" y="523"/>
                  </a:cubicBezTo>
                  <a:cubicBezTo>
                    <a:pt x="117" y="1150"/>
                    <a:pt x="117" y="1150"/>
                    <a:pt x="117" y="1150"/>
                  </a:cubicBezTo>
                  <a:cubicBezTo>
                    <a:pt x="351" y="1150"/>
                    <a:pt x="351" y="1150"/>
                    <a:pt x="351" y="1150"/>
                  </a:cubicBezTo>
                  <a:cubicBezTo>
                    <a:pt x="351" y="523"/>
                    <a:pt x="351" y="523"/>
                    <a:pt x="351" y="523"/>
                  </a:cubicBezTo>
                  <a:cubicBezTo>
                    <a:pt x="493" y="523"/>
                    <a:pt x="493" y="523"/>
                    <a:pt x="493" y="523"/>
                  </a:cubicBezTo>
                  <a:cubicBezTo>
                    <a:pt x="493" y="367"/>
                    <a:pt x="493" y="367"/>
                    <a:pt x="493" y="367"/>
                  </a:cubicBezTo>
                  <a:cubicBezTo>
                    <a:pt x="351" y="367"/>
                    <a:pt x="351" y="367"/>
                    <a:pt x="351" y="367"/>
                  </a:cubicBezTo>
                  <a:cubicBezTo>
                    <a:pt x="345" y="212"/>
                    <a:pt x="348" y="137"/>
                    <a:pt x="514" y="156"/>
                  </a:cubicBezTo>
                  <a:cubicBezTo>
                    <a:pt x="514" y="11"/>
                    <a:pt x="514" y="11"/>
                    <a:pt x="514" y="11"/>
                  </a:cubicBezTo>
                  <a:close/>
                  <a:moveTo>
                    <a:pt x="745" y="759"/>
                  </a:moveTo>
                  <a:cubicBezTo>
                    <a:pt x="745" y="638"/>
                    <a:pt x="763" y="499"/>
                    <a:pt x="913" y="499"/>
                  </a:cubicBezTo>
                  <a:cubicBezTo>
                    <a:pt x="1040" y="499"/>
                    <a:pt x="1082" y="651"/>
                    <a:pt x="1082" y="759"/>
                  </a:cubicBezTo>
                  <a:cubicBezTo>
                    <a:pt x="1082" y="866"/>
                    <a:pt x="1040" y="1018"/>
                    <a:pt x="913" y="1018"/>
                  </a:cubicBezTo>
                  <a:cubicBezTo>
                    <a:pt x="763" y="1018"/>
                    <a:pt x="745" y="879"/>
                    <a:pt x="745" y="759"/>
                  </a:cubicBezTo>
                  <a:close/>
                  <a:moveTo>
                    <a:pt x="1082" y="457"/>
                  </a:moveTo>
                  <a:cubicBezTo>
                    <a:pt x="1079" y="457"/>
                    <a:pt x="1079" y="457"/>
                    <a:pt x="1079" y="457"/>
                  </a:cubicBezTo>
                  <a:cubicBezTo>
                    <a:pt x="1035" y="392"/>
                    <a:pt x="951" y="343"/>
                    <a:pt x="869" y="343"/>
                  </a:cubicBezTo>
                  <a:cubicBezTo>
                    <a:pt x="626" y="343"/>
                    <a:pt x="503" y="548"/>
                    <a:pt x="503" y="759"/>
                  </a:cubicBezTo>
                  <a:cubicBezTo>
                    <a:pt x="503" y="960"/>
                    <a:pt x="610" y="1174"/>
                    <a:pt x="840" y="1174"/>
                  </a:cubicBezTo>
                  <a:cubicBezTo>
                    <a:pt x="941" y="1174"/>
                    <a:pt x="1029" y="1132"/>
                    <a:pt x="1080" y="1040"/>
                  </a:cubicBezTo>
                  <a:cubicBezTo>
                    <a:pt x="1083" y="1040"/>
                    <a:pt x="1083" y="1040"/>
                    <a:pt x="1083" y="1040"/>
                  </a:cubicBezTo>
                  <a:cubicBezTo>
                    <a:pt x="1083" y="1077"/>
                    <a:pt x="1086" y="1113"/>
                    <a:pt x="1089" y="1150"/>
                  </a:cubicBezTo>
                  <a:cubicBezTo>
                    <a:pt x="1324" y="1150"/>
                    <a:pt x="1324" y="1150"/>
                    <a:pt x="1324" y="1150"/>
                  </a:cubicBezTo>
                  <a:cubicBezTo>
                    <a:pt x="1320" y="1099"/>
                    <a:pt x="1316" y="1046"/>
                    <a:pt x="1316" y="994"/>
                  </a:cubicBezTo>
                  <a:cubicBezTo>
                    <a:pt x="1316" y="23"/>
                    <a:pt x="1316" y="23"/>
                    <a:pt x="1316" y="23"/>
                  </a:cubicBezTo>
                  <a:cubicBezTo>
                    <a:pt x="1082" y="23"/>
                    <a:pt x="1082" y="23"/>
                    <a:pt x="1082" y="23"/>
                  </a:cubicBezTo>
                  <a:cubicBezTo>
                    <a:pt x="1082" y="457"/>
                    <a:pt x="1082" y="457"/>
                    <a:pt x="1082" y="457"/>
                  </a:cubicBezTo>
                  <a:close/>
                  <a:moveTo>
                    <a:pt x="1658" y="759"/>
                  </a:moveTo>
                  <a:cubicBezTo>
                    <a:pt x="1658" y="651"/>
                    <a:pt x="1700" y="499"/>
                    <a:pt x="1826" y="499"/>
                  </a:cubicBezTo>
                  <a:cubicBezTo>
                    <a:pt x="1976" y="499"/>
                    <a:pt x="1995" y="638"/>
                    <a:pt x="1995" y="759"/>
                  </a:cubicBezTo>
                  <a:cubicBezTo>
                    <a:pt x="1995" y="879"/>
                    <a:pt x="1976" y="1018"/>
                    <a:pt x="1826" y="1018"/>
                  </a:cubicBezTo>
                  <a:cubicBezTo>
                    <a:pt x="1700" y="1018"/>
                    <a:pt x="1658" y="866"/>
                    <a:pt x="1658" y="759"/>
                  </a:cubicBezTo>
                  <a:close/>
                  <a:moveTo>
                    <a:pt x="1423" y="994"/>
                  </a:moveTo>
                  <a:cubicBezTo>
                    <a:pt x="1423" y="1046"/>
                    <a:pt x="1419" y="1099"/>
                    <a:pt x="1416" y="1150"/>
                  </a:cubicBezTo>
                  <a:cubicBezTo>
                    <a:pt x="1650" y="1150"/>
                    <a:pt x="1650" y="1150"/>
                    <a:pt x="1650" y="1150"/>
                  </a:cubicBezTo>
                  <a:cubicBezTo>
                    <a:pt x="1653" y="1113"/>
                    <a:pt x="1656" y="1077"/>
                    <a:pt x="1656" y="1040"/>
                  </a:cubicBezTo>
                  <a:cubicBezTo>
                    <a:pt x="1659" y="1040"/>
                    <a:pt x="1659" y="1040"/>
                    <a:pt x="1659" y="1040"/>
                  </a:cubicBezTo>
                  <a:cubicBezTo>
                    <a:pt x="1711" y="1132"/>
                    <a:pt x="1798" y="1174"/>
                    <a:pt x="1900" y="1174"/>
                  </a:cubicBezTo>
                  <a:cubicBezTo>
                    <a:pt x="2129" y="1174"/>
                    <a:pt x="2237" y="960"/>
                    <a:pt x="2237" y="759"/>
                  </a:cubicBezTo>
                  <a:cubicBezTo>
                    <a:pt x="2237" y="548"/>
                    <a:pt x="2113" y="343"/>
                    <a:pt x="1870" y="343"/>
                  </a:cubicBezTo>
                  <a:cubicBezTo>
                    <a:pt x="1789" y="343"/>
                    <a:pt x="1704" y="392"/>
                    <a:pt x="1661" y="457"/>
                  </a:cubicBezTo>
                  <a:cubicBezTo>
                    <a:pt x="1658" y="457"/>
                    <a:pt x="1658" y="457"/>
                    <a:pt x="1658" y="457"/>
                  </a:cubicBezTo>
                  <a:cubicBezTo>
                    <a:pt x="1658" y="23"/>
                    <a:pt x="1658" y="23"/>
                    <a:pt x="1658" y="23"/>
                  </a:cubicBezTo>
                  <a:cubicBezTo>
                    <a:pt x="1423" y="23"/>
                    <a:pt x="1423" y="23"/>
                    <a:pt x="1423" y="23"/>
                  </a:cubicBezTo>
                  <a:cubicBezTo>
                    <a:pt x="1423" y="994"/>
                    <a:pt x="1423" y="994"/>
                    <a:pt x="1423" y="994"/>
                  </a:cubicBezTo>
                  <a:close/>
                </a:path>
              </a:pathLst>
            </a:custGeom>
            <a:solidFill>
              <a:srgbClr val="003A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Oval 10"/>
            <p:cNvSpPr>
              <a:spLocks noChangeArrowheads="1"/>
            </p:cNvSpPr>
            <p:nvPr userDrawn="1"/>
          </p:nvSpPr>
          <p:spPr bwMode="auto">
            <a:xfrm>
              <a:off x="11893550" y="3667125"/>
              <a:ext cx="66675" cy="66675"/>
            </a:xfrm>
            <a:prstGeom prst="ellipse">
              <a:avLst/>
            </a:prstGeom>
            <a:solidFill>
              <a:srgbClr val="A49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Oval 11"/>
            <p:cNvSpPr>
              <a:spLocks noChangeArrowheads="1"/>
            </p:cNvSpPr>
            <p:nvPr userDrawn="1"/>
          </p:nvSpPr>
          <p:spPr bwMode="auto">
            <a:xfrm>
              <a:off x="11814175" y="3756025"/>
              <a:ext cx="55562" cy="55563"/>
            </a:xfrm>
            <a:prstGeom prst="ellipse">
              <a:avLst/>
            </a:prstGeom>
            <a:solidFill>
              <a:srgbClr val="817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Oval 12"/>
            <p:cNvSpPr>
              <a:spLocks noChangeArrowheads="1"/>
            </p:cNvSpPr>
            <p:nvPr userDrawn="1"/>
          </p:nvSpPr>
          <p:spPr bwMode="auto">
            <a:xfrm>
              <a:off x="11814175" y="3673475"/>
              <a:ext cx="55562" cy="53975"/>
            </a:xfrm>
            <a:prstGeom prst="ellipse">
              <a:avLst/>
            </a:prstGeom>
            <a:solidFill>
              <a:srgbClr val="A49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Oval 13"/>
            <p:cNvSpPr>
              <a:spLocks noChangeArrowheads="1"/>
            </p:cNvSpPr>
            <p:nvPr userDrawn="1"/>
          </p:nvSpPr>
          <p:spPr bwMode="auto">
            <a:xfrm>
              <a:off x="11744325" y="3746500"/>
              <a:ext cx="46037" cy="46038"/>
            </a:xfrm>
            <a:prstGeom prst="ellipse">
              <a:avLst/>
            </a:prstGeom>
            <a:solidFill>
              <a:srgbClr val="817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Oval 14"/>
            <p:cNvSpPr>
              <a:spLocks noChangeArrowheads="1"/>
            </p:cNvSpPr>
            <p:nvPr userDrawn="1"/>
          </p:nvSpPr>
          <p:spPr bwMode="auto">
            <a:xfrm>
              <a:off x="11744325" y="3678238"/>
              <a:ext cx="46037" cy="44450"/>
            </a:xfrm>
            <a:prstGeom prst="ellipse">
              <a:avLst/>
            </a:prstGeom>
            <a:solidFill>
              <a:srgbClr val="A49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 name="Oval 15"/>
            <p:cNvSpPr>
              <a:spLocks noChangeArrowheads="1"/>
            </p:cNvSpPr>
            <p:nvPr userDrawn="1"/>
          </p:nvSpPr>
          <p:spPr bwMode="auto">
            <a:xfrm>
              <a:off x="11684000" y="3740150"/>
              <a:ext cx="36512" cy="36513"/>
            </a:xfrm>
            <a:prstGeom prst="ellipse">
              <a:avLst/>
            </a:prstGeom>
            <a:solidFill>
              <a:srgbClr val="817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Oval 16"/>
            <p:cNvSpPr>
              <a:spLocks noChangeArrowheads="1"/>
            </p:cNvSpPr>
            <p:nvPr userDrawn="1"/>
          </p:nvSpPr>
          <p:spPr bwMode="auto">
            <a:xfrm>
              <a:off x="11684000" y="3681413"/>
              <a:ext cx="36512" cy="38100"/>
            </a:xfrm>
            <a:prstGeom prst="ellipse">
              <a:avLst/>
            </a:prstGeom>
            <a:solidFill>
              <a:srgbClr val="A49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 name="Oval 17"/>
            <p:cNvSpPr>
              <a:spLocks noChangeArrowheads="1"/>
            </p:cNvSpPr>
            <p:nvPr userDrawn="1"/>
          </p:nvSpPr>
          <p:spPr bwMode="auto">
            <a:xfrm>
              <a:off x="11498263" y="3640138"/>
              <a:ext cx="30162" cy="30163"/>
            </a:xfrm>
            <a:prstGeom prst="ellipse">
              <a:avLst/>
            </a:prstGeom>
            <a:solidFill>
              <a:srgbClr val="CE701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 name="Oval 18"/>
            <p:cNvSpPr>
              <a:spLocks noChangeArrowheads="1"/>
            </p:cNvSpPr>
            <p:nvPr userDrawn="1"/>
          </p:nvSpPr>
          <p:spPr bwMode="auto">
            <a:xfrm>
              <a:off x="11498263" y="3729038"/>
              <a:ext cx="30162" cy="31750"/>
            </a:xfrm>
            <a:prstGeom prst="ellipse">
              <a:avLst/>
            </a:prstGeom>
            <a:solidFill>
              <a:srgbClr val="817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 name="Oval 19"/>
            <p:cNvSpPr>
              <a:spLocks noChangeArrowheads="1"/>
            </p:cNvSpPr>
            <p:nvPr userDrawn="1"/>
          </p:nvSpPr>
          <p:spPr bwMode="auto">
            <a:xfrm>
              <a:off x="11498263" y="3684588"/>
              <a:ext cx="30162" cy="31750"/>
            </a:xfrm>
            <a:prstGeom prst="ellipse">
              <a:avLst/>
            </a:prstGeom>
            <a:solidFill>
              <a:srgbClr val="A49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Oval 20"/>
            <p:cNvSpPr>
              <a:spLocks noChangeArrowheads="1"/>
            </p:cNvSpPr>
            <p:nvPr userDrawn="1"/>
          </p:nvSpPr>
          <p:spPr bwMode="auto">
            <a:xfrm>
              <a:off x="11447463" y="3684588"/>
              <a:ext cx="31750" cy="31750"/>
            </a:xfrm>
            <a:prstGeom prst="ellipse">
              <a:avLst/>
            </a:prstGeom>
            <a:solidFill>
              <a:srgbClr val="A49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Oval 21"/>
            <p:cNvSpPr>
              <a:spLocks noChangeArrowheads="1"/>
            </p:cNvSpPr>
            <p:nvPr userDrawn="1"/>
          </p:nvSpPr>
          <p:spPr bwMode="auto">
            <a:xfrm>
              <a:off x="11447463" y="3640138"/>
              <a:ext cx="31750" cy="30163"/>
            </a:xfrm>
            <a:prstGeom prst="ellipse">
              <a:avLst/>
            </a:prstGeom>
            <a:solidFill>
              <a:srgbClr val="CE701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 name="Oval 22"/>
            <p:cNvSpPr>
              <a:spLocks noChangeArrowheads="1"/>
            </p:cNvSpPr>
            <p:nvPr userDrawn="1"/>
          </p:nvSpPr>
          <p:spPr bwMode="auto">
            <a:xfrm>
              <a:off x="11447463" y="3729038"/>
              <a:ext cx="31750" cy="31750"/>
            </a:xfrm>
            <a:prstGeom prst="ellipse">
              <a:avLst/>
            </a:prstGeom>
            <a:solidFill>
              <a:srgbClr val="817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 name="Freeform 23"/>
            <p:cNvSpPr>
              <a:spLocks noEditPoints="1"/>
            </p:cNvSpPr>
            <p:nvPr userDrawn="1"/>
          </p:nvSpPr>
          <p:spPr bwMode="auto">
            <a:xfrm>
              <a:off x="11409363" y="3362325"/>
              <a:ext cx="30162" cy="15875"/>
            </a:xfrm>
            <a:custGeom>
              <a:avLst/>
              <a:gdLst>
                <a:gd name="T0" fmla="*/ 5 w 19"/>
                <a:gd name="T1" fmla="*/ 10 h 10"/>
                <a:gd name="T2" fmla="*/ 5 w 19"/>
                <a:gd name="T3" fmla="*/ 1 h 10"/>
                <a:gd name="T4" fmla="*/ 8 w 19"/>
                <a:gd name="T5" fmla="*/ 1 h 10"/>
                <a:gd name="T6" fmla="*/ 8 w 19"/>
                <a:gd name="T7" fmla="*/ 0 h 10"/>
                <a:gd name="T8" fmla="*/ 0 w 19"/>
                <a:gd name="T9" fmla="*/ 0 h 10"/>
                <a:gd name="T10" fmla="*/ 0 w 19"/>
                <a:gd name="T11" fmla="*/ 1 h 10"/>
                <a:gd name="T12" fmla="*/ 4 w 19"/>
                <a:gd name="T13" fmla="*/ 1 h 10"/>
                <a:gd name="T14" fmla="*/ 4 w 19"/>
                <a:gd name="T15" fmla="*/ 10 h 10"/>
                <a:gd name="T16" fmla="*/ 5 w 19"/>
                <a:gd name="T17" fmla="*/ 10 h 10"/>
                <a:gd name="T18" fmla="*/ 5 w 19"/>
                <a:gd name="T19" fmla="*/ 10 h 10"/>
                <a:gd name="T20" fmla="*/ 9 w 19"/>
                <a:gd name="T21" fmla="*/ 10 h 10"/>
                <a:gd name="T22" fmla="*/ 11 w 19"/>
                <a:gd name="T23" fmla="*/ 10 h 10"/>
                <a:gd name="T24" fmla="*/ 11 w 19"/>
                <a:gd name="T25" fmla="*/ 1 h 10"/>
                <a:gd name="T26" fmla="*/ 14 w 19"/>
                <a:gd name="T27" fmla="*/ 10 h 10"/>
                <a:gd name="T28" fmla="*/ 15 w 19"/>
                <a:gd name="T29" fmla="*/ 10 h 10"/>
                <a:gd name="T30" fmla="*/ 18 w 19"/>
                <a:gd name="T31" fmla="*/ 1 h 10"/>
                <a:gd name="T32" fmla="*/ 18 w 19"/>
                <a:gd name="T33" fmla="*/ 10 h 10"/>
                <a:gd name="T34" fmla="*/ 19 w 19"/>
                <a:gd name="T35" fmla="*/ 10 h 10"/>
                <a:gd name="T36" fmla="*/ 19 w 19"/>
                <a:gd name="T37" fmla="*/ 0 h 10"/>
                <a:gd name="T38" fmla="*/ 17 w 19"/>
                <a:gd name="T39" fmla="*/ 0 h 10"/>
                <a:gd name="T40" fmla="*/ 15 w 19"/>
                <a:gd name="T41" fmla="*/ 8 h 10"/>
                <a:gd name="T42" fmla="*/ 12 w 19"/>
                <a:gd name="T43" fmla="*/ 0 h 10"/>
                <a:gd name="T44" fmla="*/ 9 w 19"/>
                <a:gd name="T45" fmla="*/ 0 h 10"/>
                <a:gd name="T46" fmla="*/ 9 w 19"/>
                <a:gd name="T47" fmla="*/ 10 h 10"/>
                <a:gd name="T48" fmla="*/ 9 w 19"/>
                <a:gd name="T4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10">
                  <a:moveTo>
                    <a:pt x="5" y="10"/>
                  </a:moveTo>
                  <a:lnTo>
                    <a:pt x="5" y="1"/>
                  </a:lnTo>
                  <a:lnTo>
                    <a:pt x="8" y="1"/>
                  </a:lnTo>
                  <a:lnTo>
                    <a:pt x="8" y="0"/>
                  </a:lnTo>
                  <a:lnTo>
                    <a:pt x="0" y="0"/>
                  </a:lnTo>
                  <a:lnTo>
                    <a:pt x="0" y="1"/>
                  </a:lnTo>
                  <a:lnTo>
                    <a:pt x="4" y="1"/>
                  </a:lnTo>
                  <a:lnTo>
                    <a:pt x="4" y="10"/>
                  </a:lnTo>
                  <a:lnTo>
                    <a:pt x="5" y="10"/>
                  </a:lnTo>
                  <a:lnTo>
                    <a:pt x="5" y="10"/>
                  </a:lnTo>
                  <a:close/>
                  <a:moveTo>
                    <a:pt x="9" y="10"/>
                  </a:moveTo>
                  <a:lnTo>
                    <a:pt x="11" y="10"/>
                  </a:lnTo>
                  <a:lnTo>
                    <a:pt x="11" y="1"/>
                  </a:lnTo>
                  <a:lnTo>
                    <a:pt x="14" y="10"/>
                  </a:lnTo>
                  <a:lnTo>
                    <a:pt x="15" y="10"/>
                  </a:lnTo>
                  <a:lnTo>
                    <a:pt x="18" y="1"/>
                  </a:lnTo>
                  <a:lnTo>
                    <a:pt x="18" y="10"/>
                  </a:lnTo>
                  <a:lnTo>
                    <a:pt x="19" y="10"/>
                  </a:lnTo>
                  <a:lnTo>
                    <a:pt x="19" y="0"/>
                  </a:lnTo>
                  <a:lnTo>
                    <a:pt x="17" y="0"/>
                  </a:lnTo>
                  <a:lnTo>
                    <a:pt x="15" y="8"/>
                  </a:lnTo>
                  <a:lnTo>
                    <a:pt x="12" y="0"/>
                  </a:lnTo>
                  <a:lnTo>
                    <a:pt x="9" y="0"/>
                  </a:lnTo>
                  <a:lnTo>
                    <a:pt x="9" y="10"/>
                  </a:lnTo>
                  <a:lnTo>
                    <a:pt x="9" y="10"/>
                  </a:lnTo>
                  <a:close/>
                </a:path>
              </a:pathLst>
            </a:custGeom>
            <a:solidFill>
              <a:srgbClr val="71707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Oval 24"/>
            <p:cNvSpPr>
              <a:spLocks noChangeArrowheads="1"/>
            </p:cNvSpPr>
            <p:nvPr userDrawn="1"/>
          </p:nvSpPr>
          <p:spPr bwMode="auto">
            <a:xfrm>
              <a:off x="11814175" y="3590925"/>
              <a:ext cx="55562" cy="55563"/>
            </a:xfrm>
            <a:prstGeom prst="ellipse">
              <a:avLst/>
            </a:prstGeom>
            <a:solidFill>
              <a:srgbClr val="CE701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 name="Oval 25"/>
            <p:cNvSpPr>
              <a:spLocks noChangeArrowheads="1"/>
            </p:cNvSpPr>
            <p:nvPr userDrawn="1"/>
          </p:nvSpPr>
          <p:spPr bwMode="auto">
            <a:xfrm>
              <a:off x="11744325" y="3608388"/>
              <a:ext cx="46037" cy="46038"/>
            </a:xfrm>
            <a:prstGeom prst="ellipse">
              <a:avLst/>
            </a:prstGeom>
            <a:solidFill>
              <a:srgbClr val="CE701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 name="Oval 26"/>
            <p:cNvSpPr>
              <a:spLocks noChangeArrowheads="1"/>
            </p:cNvSpPr>
            <p:nvPr userDrawn="1"/>
          </p:nvSpPr>
          <p:spPr bwMode="auto">
            <a:xfrm>
              <a:off x="11684000" y="3624263"/>
              <a:ext cx="36512" cy="38100"/>
            </a:xfrm>
            <a:prstGeom prst="ellipse">
              <a:avLst/>
            </a:prstGeom>
            <a:solidFill>
              <a:srgbClr val="CE701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Tree>
    <p:extLst>
      <p:ext uri="{BB962C8B-B14F-4D97-AF65-F5344CB8AC3E}">
        <p14:creationId xmlns:p14="http://schemas.microsoft.com/office/powerpoint/2010/main" val="2099246987"/>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1385534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debar 1">
    <p:spTree>
      <p:nvGrpSpPr>
        <p:cNvPr id="1" name=""/>
        <p:cNvGrpSpPr/>
        <p:nvPr/>
      </p:nvGrpSpPr>
      <p:grpSpPr>
        <a:xfrm>
          <a:off x="0" y="0"/>
          <a:ext cx="0" cy="0"/>
          <a:chOff x="0" y="0"/>
          <a:chExt cx="0" cy="0"/>
        </a:xfrm>
      </p:grpSpPr>
      <p:sp>
        <p:nvSpPr>
          <p:cNvPr id="3" name="Rectangle 2"/>
          <p:cNvSpPr/>
          <p:nvPr userDrawn="1"/>
        </p:nvSpPr>
        <p:spPr>
          <a:xfrm>
            <a:off x="9042400" y="0"/>
            <a:ext cx="31496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6" name="Title 1"/>
          <p:cNvSpPr>
            <a:spLocks noGrp="1"/>
          </p:cNvSpPr>
          <p:nvPr>
            <p:ph type="title"/>
          </p:nvPr>
        </p:nvSpPr>
        <p:spPr>
          <a:xfrm>
            <a:off x="508000" y="304801"/>
            <a:ext cx="8128000" cy="812799"/>
          </a:xfrm>
        </p:spPr>
        <p:txBody>
          <a:bodyPr/>
          <a:lstStyle>
            <a:lvl1pPr>
              <a:defRPr>
                <a:solidFill>
                  <a:schemeClr val="tx1"/>
                </a:solidFill>
              </a:defRPr>
            </a:lvl1pPr>
          </a:lstStyle>
          <a:p>
            <a:r>
              <a:rPr lang="en-US" dirty="0"/>
              <a:t>Click to edit Master title style</a:t>
            </a:r>
          </a:p>
        </p:txBody>
      </p:sp>
      <p:sp>
        <p:nvSpPr>
          <p:cNvPr id="7" name="Content Placeholder 2"/>
          <p:cNvSpPr>
            <a:spLocks noGrp="1"/>
          </p:cNvSpPr>
          <p:nvPr>
            <p:ph idx="1"/>
          </p:nvPr>
        </p:nvSpPr>
        <p:spPr>
          <a:xfrm>
            <a:off x="508000" y="1256803"/>
            <a:ext cx="8128000" cy="4813799"/>
          </a:xfrm>
        </p:spPr>
        <p:txBody>
          <a:bodyPr/>
          <a:lstStyle>
            <a:lvl1pPr>
              <a:defRPr sz="1800">
                <a:solidFill>
                  <a:schemeClr val="bg2"/>
                </a:solidFill>
              </a:defRPr>
            </a:lvl1pPr>
            <a:lvl2pPr>
              <a:defRPr sz="16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9245600" y="1638301"/>
            <a:ext cx="2743200" cy="3561676"/>
          </a:xfrm>
        </p:spPr>
        <p:txBody>
          <a:bodyPr/>
          <a:lstStyle>
            <a:lvl1pPr marL="109538" indent="-109538">
              <a:buFont typeface="Wingdings" panose="05000000000000000000" pitchFamily="2" charset="2"/>
              <a:buChar char="§"/>
              <a:defRPr sz="1200">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a:t>
            </a:r>
          </a:p>
          <a:p>
            <a:pPr lvl="0"/>
            <a:endParaRPr lang="en-US" dirty="0"/>
          </a:p>
        </p:txBody>
      </p:sp>
      <p:sp>
        <p:nvSpPr>
          <p:cNvPr id="9" name="Content Placeholder 2"/>
          <p:cNvSpPr>
            <a:spLocks noGrp="1"/>
          </p:cNvSpPr>
          <p:nvPr>
            <p:ph idx="14" hasCustomPrompt="1"/>
          </p:nvPr>
        </p:nvSpPr>
        <p:spPr>
          <a:xfrm>
            <a:off x="9245600" y="927100"/>
            <a:ext cx="2743200" cy="711200"/>
          </a:xfrm>
        </p:spPr>
        <p:txBody>
          <a:bodyPr/>
          <a:lstStyle>
            <a:lvl1pPr marL="0" indent="0">
              <a:buFont typeface="Arial" panose="020B0604020202020204" pitchFamily="34" charset="0"/>
              <a:buNone/>
              <a:defRPr sz="1400" b="1">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a:t>
            </a:r>
            <a:br>
              <a:rPr lang="en-US" dirty="0"/>
            </a:br>
            <a:r>
              <a:rPr lang="en-US" dirty="0"/>
              <a:t>edit Master</a:t>
            </a:r>
          </a:p>
        </p:txBody>
      </p:sp>
      <p:sp>
        <p:nvSpPr>
          <p:cNvPr id="12"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1982046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idebar 1">
    <p:spTree>
      <p:nvGrpSpPr>
        <p:cNvPr id="1" name=""/>
        <p:cNvGrpSpPr/>
        <p:nvPr/>
      </p:nvGrpSpPr>
      <p:grpSpPr>
        <a:xfrm>
          <a:off x="0" y="0"/>
          <a:ext cx="0" cy="0"/>
          <a:chOff x="0" y="0"/>
          <a:chExt cx="0" cy="0"/>
        </a:xfrm>
      </p:grpSpPr>
      <p:sp>
        <p:nvSpPr>
          <p:cNvPr id="3" name="Rectangle 2"/>
          <p:cNvSpPr/>
          <p:nvPr userDrawn="1"/>
        </p:nvSpPr>
        <p:spPr>
          <a:xfrm>
            <a:off x="9042400" y="0"/>
            <a:ext cx="31496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6" name="Title 1"/>
          <p:cNvSpPr>
            <a:spLocks noGrp="1"/>
          </p:cNvSpPr>
          <p:nvPr>
            <p:ph type="title"/>
          </p:nvPr>
        </p:nvSpPr>
        <p:spPr>
          <a:xfrm>
            <a:off x="508000" y="304801"/>
            <a:ext cx="8128000" cy="812799"/>
          </a:xfrm>
        </p:spPr>
        <p:txBody>
          <a:bodyPr/>
          <a:lstStyle>
            <a:lvl1pPr>
              <a:defRPr>
                <a:solidFill>
                  <a:schemeClr val="tx1"/>
                </a:solidFill>
              </a:defRPr>
            </a:lvl1pPr>
          </a:lstStyle>
          <a:p>
            <a:r>
              <a:rPr lang="en-US" dirty="0"/>
              <a:t>Click to edit Master title style</a:t>
            </a:r>
          </a:p>
        </p:txBody>
      </p:sp>
      <p:sp>
        <p:nvSpPr>
          <p:cNvPr id="7" name="Content Placeholder 2"/>
          <p:cNvSpPr>
            <a:spLocks noGrp="1"/>
          </p:cNvSpPr>
          <p:nvPr>
            <p:ph idx="1"/>
          </p:nvPr>
        </p:nvSpPr>
        <p:spPr>
          <a:xfrm>
            <a:off x="508000" y="1256803"/>
            <a:ext cx="8128000" cy="4813799"/>
          </a:xfrm>
        </p:spPr>
        <p:txBody>
          <a:bodyPr/>
          <a:lstStyle>
            <a:lvl1pPr>
              <a:defRPr sz="1800">
                <a:solidFill>
                  <a:schemeClr val="bg2"/>
                </a:solidFill>
              </a:defRPr>
            </a:lvl1pPr>
            <a:lvl2pPr>
              <a:defRPr sz="16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9245600" y="1638301"/>
            <a:ext cx="2743200" cy="3561676"/>
          </a:xfrm>
        </p:spPr>
        <p:txBody>
          <a:bodyPr/>
          <a:lstStyle>
            <a:lvl1pPr marL="109538" indent="-109538">
              <a:buFont typeface="Wingdings" panose="05000000000000000000" pitchFamily="2" charset="2"/>
              <a:buChar char="§"/>
              <a:defRPr sz="1200">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a:t>
            </a:r>
          </a:p>
          <a:p>
            <a:pPr lvl="0"/>
            <a:endParaRPr lang="en-US" dirty="0"/>
          </a:p>
        </p:txBody>
      </p:sp>
      <p:sp>
        <p:nvSpPr>
          <p:cNvPr id="9" name="Content Placeholder 2"/>
          <p:cNvSpPr>
            <a:spLocks noGrp="1"/>
          </p:cNvSpPr>
          <p:nvPr>
            <p:ph idx="14" hasCustomPrompt="1"/>
          </p:nvPr>
        </p:nvSpPr>
        <p:spPr>
          <a:xfrm>
            <a:off x="9245600" y="927100"/>
            <a:ext cx="2743200" cy="711200"/>
          </a:xfrm>
        </p:spPr>
        <p:txBody>
          <a:bodyPr/>
          <a:lstStyle>
            <a:lvl1pPr marL="0" indent="0">
              <a:buFont typeface="Arial" panose="020B0604020202020204" pitchFamily="34" charset="0"/>
              <a:buNone/>
              <a:defRPr sz="1400" b="1">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a:t>
            </a:r>
            <a:br>
              <a:rPr lang="en-US" dirty="0"/>
            </a:br>
            <a:r>
              <a:rPr lang="en-US" dirty="0"/>
              <a:t>edit Master</a:t>
            </a:r>
          </a:p>
        </p:txBody>
      </p:sp>
      <p:sp>
        <p:nvSpPr>
          <p:cNvPr id="11"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1041207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pact Headline 1">
    <p:spTree>
      <p:nvGrpSpPr>
        <p:cNvPr id="1" name=""/>
        <p:cNvGrpSpPr/>
        <p:nvPr/>
      </p:nvGrpSpPr>
      <p:grpSpPr>
        <a:xfrm>
          <a:off x="0" y="0"/>
          <a:ext cx="0" cy="0"/>
          <a:chOff x="0" y="0"/>
          <a:chExt cx="0" cy="0"/>
        </a:xfrm>
      </p:grpSpPr>
      <p:sp>
        <p:nvSpPr>
          <p:cNvPr id="8" name="Rectangle 7"/>
          <p:cNvSpPr/>
          <p:nvPr userDrawn="1"/>
        </p:nvSpPr>
        <p:spPr>
          <a:xfrm>
            <a:off x="4673600" y="0"/>
            <a:ext cx="75184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2" name="Title 1"/>
          <p:cNvSpPr>
            <a:spLocks noGrp="1"/>
          </p:cNvSpPr>
          <p:nvPr>
            <p:ph type="title"/>
          </p:nvPr>
        </p:nvSpPr>
        <p:spPr>
          <a:xfrm>
            <a:off x="508002" y="1193800"/>
            <a:ext cx="3860799" cy="2540528"/>
          </a:xfrm>
        </p:spPr>
        <p:txBody>
          <a:bodyPr anchor="t" anchorCtr="0"/>
          <a:lstStyle>
            <a:lvl1pPr algn="r">
              <a:defRPr sz="2800" b="1" spc="-150">
                <a:solidFill>
                  <a:schemeClr val="tx2"/>
                </a:solidFill>
              </a:defRPr>
            </a:lvl1pPr>
          </a:lstStyle>
          <a:p>
            <a:r>
              <a:rPr lang="en-US" dirty="0"/>
              <a:t>Click to edit Master title style</a:t>
            </a:r>
          </a:p>
        </p:txBody>
      </p:sp>
      <p:sp>
        <p:nvSpPr>
          <p:cNvPr id="6" name="Content Placeholder 2"/>
          <p:cNvSpPr>
            <a:spLocks noGrp="1"/>
          </p:cNvSpPr>
          <p:nvPr>
            <p:ph idx="13"/>
          </p:nvPr>
        </p:nvSpPr>
        <p:spPr>
          <a:xfrm>
            <a:off x="5080000" y="1193801"/>
            <a:ext cx="6807200" cy="4432300"/>
          </a:xfrm>
        </p:spPr>
        <p:txBody>
          <a:bodyPr/>
          <a:lstStyle>
            <a:lvl1pPr marL="176213" indent="-176213">
              <a:spcBef>
                <a:spcPts val="400"/>
              </a:spcBef>
              <a:spcAft>
                <a:spcPts val="400"/>
              </a:spcAft>
              <a:buFont typeface="Wingdings" panose="05000000000000000000" pitchFamily="2" charset="2"/>
              <a:buChar char="§"/>
              <a:defRPr lang="en-US" sz="1800" b="0" i="0" kern="1200" dirty="0" smtClean="0">
                <a:solidFill>
                  <a:schemeClr val="bg1"/>
                </a:solidFill>
                <a:latin typeface="Arial"/>
                <a:ea typeface="+mn-ea"/>
                <a:cs typeface="Arial"/>
              </a:defRPr>
            </a:lvl1pPr>
            <a:lvl2pPr>
              <a:defRPr sz="1600">
                <a:solidFill>
                  <a:schemeClr val="bg1"/>
                </a:solidFill>
              </a:defRPr>
            </a:lvl2pPr>
            <a:lvl3pPr marL="396875" indent="-168275">
              <a:spcBef>
                <a:spcPts val="400"/>
              </a:spcBef>
              <a:spcAft>
                <a:spcPts val="400"/>
              </a:spcAft>
              <a:buFont typeface="Wingdings" panose="05000000000000000000" pitchFamily="2" charset="2"/>
              <a:buChar char="§"/>
              <a:defRPr sz="1200">
                <a:solidFill>
                  <a:schemeClr val="bg1"/>
                </a:solidFill>
              </a:defRPr>
            </a:lvl3pPr>
            <a:lvl4pPr marL="628650" indent="-171450">
              <a:spcBef>
                <a:spcPts val="400"/>
              </a:spcBef>
              <a:spcAft>
                <a:spcPts val="400"/>
              </a:spcAft>
              <a:buFont typeface="Wingdings" panose="05000000000000000000" pitchFamily="2" charset="2"/>
              <a:buChar char="§"/>
              <a:defRPr sz="1200">
                <a:solidFill>
                  <a:schemeClr val="bg1"/>
                </a:solidFill>
              </a:defRPr>
            </a:lvl4pPr>
            <a:lvl5pPr>
              <a:spcBef>
                <a:spcPts val="400"/>
              </a:spcBef>
              <a:spcAft>
                <a:spcPts val="400"/>
              </a:spcAft>
              <a:defRPr sz="1200">
                <a:solidFill>
                  <a:schemeClr val="bg1"/>
                </a:solidFill>
              </a:defRPr>
            </a:lvl5pPr>
            <a:lvl6pPr>
              <a:spcBef>
                <a:spcPts val="400"/>
              </a:spcBef>
              <a:spcAft>
                <a:spcPts val="400"/>
              </a:spcAft>
              <a:defRPr>
                <a:latin typeface="Arial" panose="020B0604020202020204" pitchFamily="34" charset="0"/>
              </a:defRPr>
            </a:lvl6p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
        <p:nvSpPr>
          <p:cNvPr id="10"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62638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wmf"/><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theme" Target="../theme/theme2.xml"/><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4"/>
            </p:custDataLst>
            <p:extLst>
              <p:ext uri="{D42A27DB-BD31-4B8C-83A1-F6EECF244321}">
                <p14:modId xmlns:p14="http://schemas.microsoft.com/office/powerpoint/2010/main" val="3623411628"/>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2487" name="think-cell Slide" r:id="rId15" imgW="216" imgH="216" progId="TCLayout.ActiveDocument.1">
                  <p:embed/>
                </p:oleObj>
              </mc:Choice>
              <mc:Fallback>
                <p:oleObj name="think-cell Slide" r:id="rId15" imgW="216" imgH="216" progId="TCLayout.ActiveDocument.1">
                  <p:embed/>
                  <p:pic>
                    <p:nvPicPr>
                      <p:cNvPr id="0" name=""/>
                      <p:cNvPicPr/>
                      <p:nvPr/>
                    </p:nvPicPr>
                    <p:blipFill>
                      <a:blip r:embed="rId16"/>
                      <a:stretch>
                        <a:fillRect/>
                      </a:stretch>
                    </p:blipFill>
                    <p:spPr>
                      <a:xfrm>
                        <a:off x="2118" y="1589"/>
                        <a:ext cx="2116" cy="1587"/>
                      </a:xfrm>
                      <a:prstGeom prst="rect">
                        <a:avLst/>
                      </a:prstGeom>
                    </p:spPr>
                  </p:pic>
                </p:oleObj>
              </mc:Fallback>
            </mc:AlternateContent>
          </a:graphicData>
        </a:graphic>
      </p:graphicFrame>
      <p:pic>
        <p:nvPicPr>
          <p:cNvPr id="5" name="Picture 4"/>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
        <p:nvSpPr>
          <p:cNvPr id="2" name="Title Placeholder 1"/>
          <p:cNvSpPr>
            <a:spLocks noGrp="1"/>
          </p:cNvSpPr>
          <p:nvPr>
            <p:ph type="title"/>
          </p:nvPr>
        </p:nvSpPr>
        <p:spPr>
          <a:xfrm>
            <a:off x="508000" y="304801"/>
            <a:ext cx="11277600" cy="812799"/>
          </a:xfrm>
          <a:prstGeom prst="rect">
            <a:avLst/>
          </a:prstGeom>
        </p:spPr>
        <p:txBody>
          <a:bodyPr vert="horz" lIns="0" tIns="0" rIns="0" bIns="0" rtlCol="0" anchor="ctr" anchorCtr="0">
            <a:noAutofit/>
          </a:bodyPr>
          <a:lstStyle/>
          <a:p>
            <a:r>
              <a:rPr lang="en-US" dirty="0"/>
              <a:t>Click to edit Master title style</a:t>
            </a:r>
          </a:p>
        </p:txBody>
      </p:sp>
      <p:sp>
        <p:nvSpPr>
          <p:cNvPr id="3" name="Text Placeholder 2"/>
          <p:cNvSpPr>
            <a:spLocks noGrp="1"/>
          </p:cNvSpPr>
          <p:nvPr>
            <p:ph type="body" idx="1"/>
          </p:nvPr>
        </p:nvSpPr>
        <p:spPr>
          <a:xfrm>
            <a:off x="508000" y="1256802"/>
            <a:ext cx="11277600" cy="4813800"/>
          </a:xfrm>
          <a:prstGeom prst="rect">
            <a:avLst/>
          </a:prstGeom>
        </p:spPr>
        <p:txBody>
          <a:bodyPr vert="horz" lIns="0" tIns="0" rIns="0" bIns="0" rtlCol="0" anchor="t">
            <a:noAutofit/>
          </a:body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Tree>
    <p:extLst>
      <p:ext uri="{BB962C8B-B14F-4D97-AF65-F5344CB8AC3E}">
        <p14:creationId xmlns:p14="http://schemas.microsoft.com/office/powerpoint/2010/main" val="3038529524"/>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7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spcBef>
          <a:spcPct val="0"/>
        </a:spcBef>
        <a:buNone/>
        <a:defRPr sz="2800" b="1" i="0" kern="1200" spc="-150" baseline="0">
          <a:solidFill>
            <a:schemeClr val="tx1"/>
          </a:solidFill>
          <a:latin typeface="Arial"/>
          <a:ea typeface="+mj-ea"/>
          <a:cs typeface="Arial"/>
        </a:defRPr>
      </a:lvl1pPr>
    </p:titleStyle>
    <p:bodyStyle>
      <a:lvl1pPr marL="176213" indent="-176213" algn="l" defTabSz="457200" rtl="0" eaLnBrk="1" latinLnBrk="0" hangingPunct="1">
        <a:spcBef>
          <a:spcPts val="400"/>
        </a:spcBef>
        <a:spcAft>
          <a:spcPts val="400"/>
        </a:spcAft>
        <a:buFont typeface="Wingdings" panose="05000000000000000000" pitchFamily="2" charset="2"/>
        <a:buChar char="§"/>
        <a:defRPr sz="1800" b="0" i="0" kern="1200">
          <a:solidFill>
            <a:schemeClr val="bg2"/>
          </a:solidFill>
          <a:latin typeface="Arial"/>
          <a:ea typeface="+mn-ea"/>
          <a:cs typeface="Arial"/>
        </a:defRPr>
      </a:lvl1pPr>
      <a:lvl2pPr marL="228600" indent="-228600" algn="l" defTabSz="457200" rtl="0" eaLnBrk="1" latinLnBrk="0" hangingPunct="1">
        <a:spcBef>
          <a:spcPts val="400"/>
        </a:spcBef>
        <a:buFont typeface="Arial"/>
        <a:buChar char="•"/>
        <a:defRPr sz="1600" b="0" i="0" kern="1200">
          <a:solidFill>
            <a:schemeClr val="tx1"/>
          </a:solidFill>
          <a:latin typeface="Arial"/>
          <a:ea typeface="+mn-ea"/>
          <a:cs typeface="Arial"/>
        </a:defRPr>
      </a:lvl2pPr>
      <a:lvl3pPr marL="396875" indent="-168275"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3pPr>
      <a:lvl4pPr marL="628650" indent="-171450"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4pPr>
      <a:lvl5pPr marL="858838" indent="-173038"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609570"/>
            <a:fld id="{21EB7C6F-16A2-6F4F-A111-0F039AE0E4BF}" type="datetimeFigureOut">
              <a:rPr lang="en-US" smtClean="0">
                <a:solidFill>
                  <a:prstClr val="black">
                    <a:tint val="75000"/>
                  </a:prstClr>
                </a:solidFill>
              </a:rPr>
              <a:pPr defTabSz="609570"/>
              <a:t>6/20/18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60957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609570"/>
            <a:fld id="{F4F5460B-4C2C-B347-BDAF-84D9C632F765}" type="slidenum">
              <a:rPr lang="en-US" smtClean="0">
                <a:solidFill>
                  <a:prstClr val="black">
                    <a:tint val="75000"/>
                  </a:prstClr>
                </a:solidFill>
              </a:rPr>
              <a:pPr defTabSz="609570"/>
              <a:t>‹#›</a:t>
            </a:fld>
            <a:endParaRPr lang="en-US">
              <a:solidFill>
                <a:prstClr val="black">
                  <a:tint val="75000"/>
                </a:prstClr>
              </a:solidFill>
            </a:endParaRPr>
          </a:p>
        </p:txBody>
      </p:sp>
    </p:spTree>
    <p:extLst>
      <p:ext uri="{BB962C8B-B14F-4D97-AF65-F5344CB8AC3E}">
        <p14:creationId xmlns:p14="http://schemas.microsoft.com/office/powerpoint/2010/main" val="548875765"/>
      </p:ext>
    </p:extLst>
  </p:cSld>
  <p:clrMap bg1="lt1" tx1="dk1" bg2="lt2" tx2="dk2" accent1="accent1" accent2="accent2" accent3="accent3" accent4="accent4" accent5="accent5" accent6="accent6" hlink="hlink" folHlink="folHlink"/>
  <p:sldLayoutIdLst>
    <p:sldLayoutId id="2147484025" r:id="rId1"/>
    <p:sldLayoutId id="2147484026" r:id="rId2"/>
    <p:sldLayoutId id="2147484027" r:id="rId3"/>
    <p:sldLayoutId id="2147484028" r:id="rId4"/>
    <p:sldLayoutId id="2147484029" r:id="rId5"/>
    <p:sldLayoutId id="2147484030" r:id="rId6"/>
    <p:sldLayoutId id="2147484031" r:id="rId7"/>
    <p:sldLayoutId id="2147484032" r:id="rId8"/>
    <p:sldLayoutId id="2147484033" r:id="rId9"/>
    <p:sldLayoutId id="2147484034" r:id="rId10"/>
    <p:sldLayoutId id="2147484035" r:id="rId11"/>
    <p:sldLayoutId id="2147484036"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93" r:id="rId34"/>
    <p:sldLayoutId id="2147483795" r:id="rId35"/>
    <p:sldLayoutId id="2147483796" r:id="rId36"/>
    <p:sldLayoutId id="2147483799" r:id="rId37"/>
    <p:sldLayoutId id="2147483801" r:id="rId38"/>
    <p:sldLayoutId id="2147483803" r:id="rId39"/>
    <p:sldLayoutId id="2147483804" r:id="rId40"/>
    <p:sldLayoutId id="2147483806" r:id="rId41"/>
    <p:sldLayoutId id="2147484038" r:id="rId42"/>
    <p:sldLayoutId id="2147483872" r:id="rId43"/>
    <p:sldLayoutId id="2147484039" r:id="rId44"/>
    <p:sldLayoutId id="2147484040" r:id="rId4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9.png"/><Relationship Id="rId7" Type="http://schemas.openxmlformats.org/officeDocument/2006/relationships/diagramQuickStyle" Target="../diagrams/quickStyle1.xml"/><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0.png"/><Relationship Id="rId9" Type="http://schemas.microsoft.com/office/2007/relationships/diagramDrawing" Target="../diagrams/drawing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13" Type="http://schemas.openxmlformats.org/officeDocument/2006/relationships/image" Target="../media/image46.png"/><Relationship Id="rId18" Type="http://schemas.openxmlformats.org/officeDocument/2006/relationships/image" Target="../media/image51.png"/><Relationship Id="rId26" Type="http://schemas.openxmlformats.org/officeDocument/2006/relationships/image" Target="../media/image59.png"/><Relationship Id="rId39" Type="http://schemas.openxmlformats.org/officeDocument/2006/relationships/image" Target="../media/image72.png"/><Relationship Id="rId21" Type="http://schemas.openxmlformats.org/officeDocument/2006/relationships/image" Target="../media/image54.png"/><Relationship Id="rId34" Type="http://schemas.openxmlformats.org/officeDocument/2006/relationships/image" Target="../media/image67.png"/><Relationship Id="rId42" Type="http://schemas.openxmlformats.org/officeDocument/2006/relationships/image" Target="../media/image75.png"/><Relationship Id="rId47" Type="http://schemas.openxmlformats.org/officeDocument/2006/relationships/image" Target="../media/image80.png"/><Relationship Id="rId50" Type="http://schemas.openxmlformats.org/officeDocument/2006/relationships/image" Target="../media/image83.png"/><Relationship Id="rId7" Type="http://schemas.openxmlformats.org/officeDocument/2006/relationships/image" Target="../media/image40.gif"/><Relationship Id="rId2" Type="http://schemas.openxmlformats.org/officeDocument/2006/relationships/notesSlide" Target="../notesSlides/notesSlide19.xml"/><Relationship Id="rId16" Type="http://schemas.openxmlformats.org/officeDocument/2006/relationships/image" Target="../media/image49.png"/><Relationship Id="rId29" Type="http://schemas.openxmlformats.org/officeDocument/2006/relationships/image" Target="../media/image62.png"/><Relationship Id="rId11" Type="http://schemas.openxmlformats.org/officeDocument/2006/relationships/image" Target="../media/image44.png"/><Relationship Id="rId24" Type="http://schemas.openxmlformats.org/officeDocument/2006/relationships/image" Target="../media/image57.png"/><Relationship Id="rId32" Type="http://schemas.openxmlformats.org/officeDocument/2006/relationships/image" Target="../media/image65.png"/><Relationship Id="rId37" Type="http://schemas.openxmlformats.org/officeDocument/2006/relationships/image" Target="../media/image70.png"/><Relationship Id="rId40" Type="http://schemas.openxmlformats.org/officeDocument/2006/relationships/image" Target="../media/image73.png"/><Relationship Id="rId45" Type="http://schemas.openxmlformats.org/officeDocument/2006/relationships/image" Target="../media/image78.png"/><Relationship Id="rId5" Type="http://schemas.openxmlformats.org/officeDocument/2006/relationships/image" Target="../media/image38.png"/><Relationship Id="rId15" Type="http://schemas.openxmlformats.org/officeDocument/2006/relationships/image" Target="../media/image48.png"/><Relationship Id="rId23" Type="http://schemas.openxmlformats.org/officeDocument/2006/relationships/image" Target="../media/image56.png"/><Relationship Id="rId28" Type="http://schemas.openxmlformats.org/officeDocument/2006/relationships/image" Target="../media/image61.png"/><Relationship Id="rId36" Type="http://schemas.openxmlformats.org/officeDocument/2006/relationships/image" Target="../media/image69.png"/><Relationship Id="rId49" Type="http://schemas.openxmlformats.org/officeDocument/2006/relationships/image" Target="../media/image82.png"/><Relationship Id="rId10" Type="http://schemas.openxmlformats.org/officeDocument/2006/relationships/image" Target="../media/image43.png"/><Relationship Id="rId19" Type="http://schemas.openxmlformats.org/officeDocument/2006/relationships/image" Target="../media/image52.png"/><Relationship Id="rId31" Type="http://schemas.openxmlformats.org/officeDocument/2006/relationships/image" Target="../media/image64.png"/><Relationship Id="rId44" Type="http://schemas.openxmlformats.org/officeDocument/2006/relationships/image" Target="../media/image77.png"/><Relationship Id="rId52" Type="http://schemas.openxmlformats.org/officeDocument/2006/relationships/image" Target="../media/image85.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 Id="rId22" Type="http://schemas.openxmlformats.org/officeDocument/2006/relationships/image" Target="../media/image55.png"/><Relationship Id="rId27" Type="http://schemas.openxmlformats.org/officeDocument/2006/relationships/image" Target="../media/image60.png"/><Relationship Id="rId30" Type="http://schemas.openxmlformats.org/officeDocument/2006/relationships/image" Target="../media/image63.png"/><Relationship Id="rId35" Type="http://schemas.openxmlformats.org/officeDocument/2006/relationships/image" Target="../media/image68.png"/><Relationship Id="rId43" Type="http://schemas.openxmlformats.org/officeDocument/2006/relationships/image" Target="../media/image76.png"/><Relationship Id="rId48" Type="http://schemas.openxmlformats.org/officeDocument/2006/relationships/image" Target="../media/image81.png"/><Relationship Id="rId8" Type="http://schemas.openxmlformats.org/officeDocument/2006/relationships/image" Target="../media/image41.png"/><Relationship Id="rId51" Type="http://schemas.openxmlformats.org/officeDocument/2006/relationships/image" Target="../media/image84.png"/><Relationship Id="rId3" Type="http://schemas.openxmlformats.org/officeDocument/2006/relationships/image" Target="../media/image36.jpg"/><Relationship Id="rId12" Type="http://schemas.openxmlformats.org/officeDocument/2006/relationships/image" Target="../media/image45.png"/><Relationship Id="rId17" Type="http://schemas.openxmlformats.org/officeDocument/2006/relationships/image" Target="../media/image50.png"/><Relationship Id="rId25" Type="http://schemas.openxmlformats.org/officeDocument/2006/relationships/image" Target="../media/image58.jpg"/><Relationship Id="rId33" Type="http://schemas.openxmlformats.org/officeDocument/2006/relationships/image" Target="../media/image66.png"/><Relationship Id="rId38" Type="http://schemas.openxmlformats.org/officeDocument/2006/relationships/image" Target="../media/image71.png"/><Relationship Id="rId46" Type="http://schemas.openxmlformats.org/officeDocument/2006/relationships/image" Target="../media/image79.png"/><Relationship Id="rId20" Type="http://schemas.openxmlformats.org/officeDocument/2006/relationships/image" Target="../media/image53.png"/><Relationship Id="rId41" Type="http://schemas.openxmlformats.org/officeDocument/2006/relationships/image" Target="../media/image74.png"/><Relationship Id="rId1" Type="http://schemas.openxmlformats.org/officeDocument/2006/relationships/slideLayout" Target="../slideLayouts/slideLayout13.xml"/><Relationship Id="rId6" Type="http://schemas.openxmlformats.org/officeDocument/2006/relationships/image" Target="../media/image39.gif"/></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53.xml"/><Relationship Id="rId4" Type="http://schemas.openxmlformats.org/officeDocument/2006/relationships/image" Target="../media/image86.png"/></Relationships>
</file>

<file path=ppt/slides/_rels/slide3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1.xml"/><Relationship Id="rId1" Type="http://schemas.openxmlformats.org/officeDocument/2006/relationships/slideLayout" Target="../slideLayouts/slideLayout53.xml"/><Relationship Id="rId5" Type="http://schemas.openxmlformats.org/officeDocument/2006/relationships/image" Target="../media/image91.png"/><Relationship Id="rId4" Type="http://schemas.openxmlformats.org/officeDocument/2006/relationships/image" Target="../media/image90.png"/></Relationships>
</file>

<file path=ppt/slides/_rels/slide3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93.png"/></Relationships>
</file>

<file path=ppt/slides/_rels/slide36.xml.rels><?xml version="1.0" encoding="UTF-8" standalone="yes"?>
<Relationships xmlns="http://schemas.openxmlformats.org/package/2006/relationships"><Relationship Id="rId8" Type="http://schemas.openxmlformats.org/officeDocument/2006/relationships/hyperlink" Target="https://github.com/cds-hooks" TargetMode="External"/><Relationship Id="rId3" Type="http://schemas.openxmlformats.org/officeDocument/2006/relationships/image" Target="../media/image94.png"/><Relationship Id="rId7" Type="http://schemas.openxmlformats.org/officeDocument/2006/relationships/image" Target="../media/image96.png"/><Relationship Id="rId2" Type="http://schemas.openxmlformats.org/officeDocument/2006/relationships/notesSlide" Target="../notesSlides/notesSlide23.xml"/><Relationship Id="rId1" Type="http://schemas.openxmlformats.org/officeDocument/2006/relationships/slideLayout" Target="../slideLayouts/slideLayout53.xml"/><Relationship Id="rId6" Type="http://schemas.openxmlformats.org/officeDocument/2006/relationships/hyperlink" Target="http://sandbox.cds-hooks.org/" TargetMode="External"/><Relationship Id="rId5" Type="http://schemas.openxmlformats.org/officeDocument/2006/relationships/image" Target="../media/image95.png"/><Relationship Id="rId4" Type="http://schemas.openxmlformats.org/officeDocument/2006/relationships/hyperlink" Target="http://cds-hooks.org/"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26.xml"/><Relationship Id="rId1" Type="http://schemas.openxmlformats.org/officeDocument/2006/relationships/slideLayout" Target="../slideLayouts/slideLayout55.xml"/><Relationship Id="rId5" Type="http://schemas.openxmlformats.org/officeDocument/2006/relationships/image" Target="../media/image100.png"/><Relationship Id="rId4" Type="http://schemas.openxmlformats.org/officeDocument/2006/relationships/image" Target="../media/image99.png"/></Relationships>
</file>

<file path=ppt/slides/_rels/slide43.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slideLayout" Target="../slideLayouts/slideLayout1.xml"/><Relationship Id="rId7" Type="http://schemas.openxmlformats.org/officeDocument/2006/relationships/image" Target="../media/image4.wmf"/><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01.png"/><Relationship Id="rId5" Type="http://schemas.openxmlformats.org/officeDocument/2006/relationships/image" Target="../media/image1.emf"/><Relationship Id="rId4" Type="http://schemas.openxmlformats.org/officeDocument/2006/relationships/oleObject" Target="../embeddings/oleObject3.bin"/><Relationship Id="rId9" Type="http://schemas.openxmlformats.org/officeDocument/2006/relationships/image" Target="../media/image103.png"/></Relationships>
</file>

<file path=ppt/slides/_rels/slide44.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4.tiff"/><Relationship Id="rId1" Type="http://schemas.openxmlformats.org/officeDocument/2006/relationships/slideLayout" Target="../slideLayouts/slideLayout18.xml"/><Relationship Id="rId4" Type="http://schemas.openxmlformats.org/officeDocument/2006/relationships/image" Target="../media/image106.emf"/></Relationships>
</file>

<file path=ppt/slides/_rels/slide4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7.xml"/><Relationship Id="rId1" Type="http://schemas.openxmlformats.org/officeDocument/2006/relationships/slideLayout" Target="../slideLayouts/slideLayout56.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4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jpeg"/><Relationship Id="rId1" Type="http://schemas.openxmlformats.org/officeDocument/2006/relationships/slideLayout" Target="../slideLayouts/slideLayout12.xml"/><Relationship Id="rId6" Type="http://schemas.openxmlformats.org/officeDocument/2006/relationships/image" Target="../media/image116.jpeg"/><Relationship Id="rId5" Type="http://schemas.openxmlformats.org/officeDocument/2006/relationships/image" Target="../media/image115.emf"/><Relationship Id="rId4" Type="http://schemas.openxmlformats.org/officeDocument/2006/relationships/image" Target="../media/image114.PNG"/></Relationships>
</file>

<file path=ppt/slides/_rels/slide4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4.xml"/><Relationship Id="rId1" Type="http://schemas.openxmlformats.org/officeDocument/2006/relationships/slideLayout" Target="../slideLayouts/slideLayout53.xml"/><Relationship Id="rId5" Type="http://schemas.openxmlformats.org/officeDocument/2006/relationships/image" Target="../media/image13.png"/><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3.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3101646"/>
          </a:xfrm>
        </p:spPr>
        <p:txBody>
          <a:bodyPr>
            <a:normAutofit/>
          </a:bodyPr>
          <a:lstStyle/>
          <a:p>
            <a:r>
              <a:rPr lang="en-US" dirty="0"/>
              <a:t>Remote Decision Support with</a:t>
            </a:r>
            <a:br>
              <a:rPr lang="en-US" dirty="0"/>
            </a:br>
            <a:endParaRPr lang="en-US" dirty="0"/>
          </a:p>
        </p:txBody>
      </p:sp>
      <p:sp>
        <p:nvSpPr>
          <p:cNvPr id="4" name="Subtitle 3"/>
          <p:cNvSpPr>
            <a:spLocks noGrp="1"/>
          </p:cNvSpPr>
          <p:nvPr>
            <p:ph type="subTitle" idx="1"/>
          </p:nvPr>
        </p:nvSpPr>
        <p:spPr>
          <a:xfrm>
            <a:off x="1524000" y="4846861"/>
            <a:ext cx="9144000" cy="1655762"/>
          </a:xfrm>
        </p:spPr>
        <p:txBody>
          <a:bodyPr/>
          <a:lstStyle/>
          <a:p>
            <a:r>
              <a:rPr lang="en-US" dirty="0"/>
              <a:t>Kevin Shekleton</a:t>
            </a:r>
            <a:br>
              <a:rPr lang="en-US" dirty="0"/>
            </a:br>
            <a:fld id="{5158DD8D-DBD1-9D42-8929-96CF2768AAB1}" type="datetime4">
              <a:rPr lang="en-US" smtClean="0"/>
              <a:t>June 20, 2018</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221" y="3388462"/>
            <a:ext cx="6821557" cy="835547"/>
          </a:xfrm>
          <a:prstGeom prst="rect">
            <a:avLst/>
          </a:prstGeom>
        </p:spPr>
      </p:pic>
      <p:pic>
        <p:nvPicPr>
          <p:cNvPr id="6" name="Picture 5">
            <a:extLst>
              <a:ext uri="{FF2B5EF4-FFF2-40B4-BE49-F238E27FC236}">
                <a16:creationId xmlns:a16="http://schemas.microsoft.com/office/drawing/2014/main" id="{59556F45-015C-2140-9DA6-6525AB7FF3FC}"/>
              </a:ext>
            </a:extLst>
          </p:cNvPr>
          <p:cNvPicPr>
            <a:picLocks noChangeAspect="1"/>
          </p:cNvPicPr>
          <p:nvPr/>
        </p:nvPicPr>
        <p:blipFill>
          <a:blip r:embed="rId4"/>
          <a:stretch>
            <a:fillRect/>
          </a:stretch>
        </p:blipFill>
        <p:spPr>
          <a:xfrm>
            <a:off x="203200" y="6502623"/>
            <a:ext cx="558800" cy="190500"/>
          </a:xfrm>
          <a:prstGeom prst="rect">
            <a:avLst/>
          </a:prstGeom>
        </p:spPr>
      </p:pic>
      <p:sp>
        <p:nvSpPr>
          <p:cNvPr id="3" name="TextBox 2">
            <a:extLst>
              <a:ext uri="{FF2B5EF4-FFF2-40B4-BE49-F238E27FC236}">
                <a16:creationId xmlns:a16="http://schemas.microsoft.com/office/drawing/2014/main" id="{99437A6C-7582-5E43-92CA-BC43E16A39FA}"/>
              </a:ext>
            </a:extLst>
          </p:cNvPr>
          <p:cNvSpPr txBox="1"/>
          <p:nvPr/>
        </p:nvSpPr>
        <p:spPr>
          <a:xfrm>
            <a:off x="762000" y="6443984"/>
            <a:ext cx="7885610" cy="307777"/>
          </a:xfrm>
          <a:prstGeom prst="rect">
            <a:avLst/>
          </a:prstGeom>
          <a:noFill/>
        </p:spPr>
        <p:txBody>
          <a:bodyPr wrap="square" rtlCol="0">
            <a:spAutoFit/>
          </a:bodyPr>
          <a:lstStyle/>
          <a:p>
            <a:r>
              <a:rPr lang="en-US" sz="1400" dirty="0"/>
              <a:t>This presentation is licensed under the Creative Commons Attribution-</a:t>
            </a:r>
            <a:r>
              <a:rPr lang="en-US" sz="1400" dirty="0" err="1"/>
              <a:t>ShareAlike</a:t>
            </a:r>
            <a:r>
              <a:rPr lang="en-US" sz="1400" dirty="0"/>
              <a:t> 4.0 International License</a:t>
            </a:r>
          </a:p>
        </p:txBody>
      </p:sp>
    </p:spTree>
    <p:extLst>
      <p:ext uri="{BB962C8B-B14F-4D97-AF65-F5344CB8AC3E}">
        <p14:creationId xmlns:p14="http://schemas.microsoft.com/office/powerpoint/2010/main" val="8891065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a:t>EHR</a:t>
            </a:r>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a:t>CDS Service</a:t>
            </a:r>
          </a:p>
        </p:txBody>
      </p:sp>
      <p:grpSp>
        <p:nvGrpSpPr>
          <p:cNvPr id="10" name="Group 9"/>
          <p:cNvGrpSpPr/>
          <p:nvPr/>
        </p:nvGrpSpPr>
        <p:grpSpPr>
          <a:xfrm>
            <a:off x="686472" y="2079197"/>
            <a:ext cx="9759320" cy="529568"/>
            <a:chOff x="514854" y="1688113"/>
            <a:chExt cx="7319490" cy="397176"/>
          </a:xfrm>
        </p:grpSpPr>
        <p:cxnSp>
          <p:nvCxnSpPr>
            <p:cNvPr id="11" name="Straight Arrow Connector 10"/>
            <p:cNvCxnSpPr/>
            <p:nvPr/>
          </p:nvCxnSpPr>
          <p:spPr>
            <a:xfrm>
              <a:off x="617823" y="2085289"/>
              <a:ext cx="7216521" cy="0"/>
            </a:xfrm>
            <a:prstGeom prst="straightConnector1">
              <a:avLst/>
            </a:prstGeom>
            <a:ln>
              <a:solidFill>
                <a:schemeClr val="bg1">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14854" y="1688113"/>
              <a:ext cx="5543248" cy="288541"/>
            </a:xfrm>
            <a:prstGeom prst="rect">
              <a:avLst/>
            </a:prstGeom>
            <a:noFill/>
          </p:spPr>
          <p:txBody>
            <a:bodyPr wrap="square" rtlCol="0">
              <a:spAutoFit/>
            </a:bodyPr>
            <a:lstStyle/>
            <a:p>
              <a:r>
                <a:rPr lang="en-US" dirty="0">
                  <a:solidFill>
                    <a:srgbClr val="BFBFBF"/>
                  </a:solidFill>
                </a:rPr>
                <a:t>POST https://example.com/cds-services/example-service</a:t>
              </a:r>
            </a:p>
          </p:txBody>
        </p:sp>
      </p:grpSp>
      <p:graphicFrame>
        <p:nvGraphicFramePr>
          <p:cNvPr id="2" name="Diagram 1"/>
          <p:cNvGraphicFramePr/>
          <p:nvPr>
            <p:extLst>
              <p:ext uri="{D42A27DB-BD31-4B8C-83A1-F6EECF244321}">
                <p14:modId xmlns:p14="http://schemas.microsoft.com/office/powerpoint/2010/main" val="559247531"/>
              </p:ext>
            </p:extLst>
          </p:nvPr>
        </p:nvGraphicFramePr>
        <p:xfrm>
          <a:off x="5573058" y="1792941"/>
          <a:ext cx="7306235" cy="60362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86945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grpSp>
        <p:nvGrpSpPr>
          <p:cNvPr id="23" name="Group 22"/>
          <p:cNvGrpSpPr/>
          <p:nvPr/>
        </p:nvGrpSpPr>
        <p:grpSpPr>
          <a:xfrm>
            <a:off x="686472" y="2079197"/>
            <a:ext cx="9759320" cy="529568"/>
            <a:chOff x="514854" y="1688113"/>
            <a:chExt cx="7319490" cy="397176"/>
          </a:xfrm>
        </p:grpSpPr>
        <p:cxnSp>
          <p:nvCxnSpPr>
            <p:cNvPr id="7" name="Straight Arrow Connector 6"/>
            <p:cNvCxnSpPr/>
            <p:nvPr/>
          </p:nvCxnSpPr>
          <p:spPr>
            <a:xfrm>
              <a:off x="617823" y="2085289"/>
              <a:ext cx="7216521" cy="0"/>
            </a:xfrm>
            <a:prstGeom prst="straightConnector1">
              <a:avLst/>
            </a:prstGeom>
            <a:ln>
              <a:solidFill>
                <a:schemeClr val="bg1">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14854" y="1688113"/>
              <a:ext cx="5543248" cy="288541"/>
            </a:xfrm>
            <a:prstGeom prst="rect">
              <a:avLst/>
            </a:prstGeom>
            <a:noFill/>
          </p:spPr>
          <p:txBody>
            <a:bodyPr wrap="square" rtlCol="0">
              <a:spAutoFit/>
            </a:bodyPr>
            <a:lstStyle/>
            <a:p>
              <a:r>
                <a:rPr lang="en-US" dirty="0">
                  <a:solidFill>
                    <a:srgbClr val="BFBFBF"/>
                  </a:solidFill>
                </a:rPr>
                <a:t>POST https://example.com/cds-services/example-service</a:t>
              </a:r>
            </a:p>
          </p:txBody>
        </p:sp>
      </p:grpSp>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a:t>EHR</a:t>
            </a:r>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a:t>CDS Service</a:t>
            </a:r>
          </a:p>
        </p:txBody>
      </p:sp>
      <p:grpSp>
        <p:nvGrpSpPr>
          <p:cNvPr id="15" name="Group 14"/>
          <p:cNvGrpSpPr/>
          <p:nvPr/>
        </p:nvGrpSpPr>
        <p:grpSpPr>
          <a:xfrm>
            <a:off x="823768" y="2848753"/>
            <a:ext cx="9622025" cy="509871"/>
            <a:chOff x="617825" y="2181387"/>
            <a:chExt cx="7216519" cy="382403"/>
          </a:xfrm>
        </p:grpSpPr>
        <p:cxnSp>
          <p:nvCxnSpPr>
            <p:cNvPr id="11" name="Straight Arrow Connector 10"/>
            <p:cNvCxnSpPr/>
            <p:nvPr/>
          </p:nvCxnSpPr>
          <p:spPr>
            <a:xfrm flipH="1">
              <a:off x="617825" y="2563790"/>
              <a:ext cx="7216519" cy="0"/>
            </a:xfrm>
            <a:prstGeom prst="straightConnector1">
              <a:avLst/>
            </a:prstGeom>
            <a:ln w="50800">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013142" y="2181387"/>
              <a:ext cx="1821202" cy="288541"/>
            </a:xfrm>
            <a:prstGeom prst="rect">
              <a:avLst/>
            </a:prstGeom>
            <a:noFill/>
          </p:spPr>
          <p:txBody>
            <a:bodyPr wrap="square" rtlCol="0">
              <a:spAutoFit/>
            </a:bodyPr>
            <a:lstStyle/>
            <a:p>
              <a:r>
                <a:rPr lang="en-US" dirty="0"/>
                <a:t>HTTP 1.1/ 200 OK</a:t>
              </a:r>
            </a:p>
          </p:txBody>
        </p:sp>
      </p:grpSp>
      <p:sp>
        <p:nvSpPr>
          <p:cNvPr id="17" name="Content Placeholder 2"/>
          <p:cNvSpPr txBox="1">
            <a:spLocks/>
          </p:cNvSpPr>
          <p:nvPr/>
        </p:nvSpPr>
        <p:spPr>
          <a:xfrm>
            <a:off x="823764" y="3355194"/>
            <a:ext cx="8355475" cy="3647261"/>
          </a:xfrm>
          <a:prstGeom prst="rect">
            <a:avLst/>
          </a:prstGeom>
        </p:spPr>
        <p:txBody>
          <a:bodyPr lIns="121917" tIns="60958" rIns="121917" bIns="60958">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"cards"</a:t>
            </a:r>
            <a:r>
              <a:rPr lang="en-US" sz="2400" b="1" dirty="0">
                <a:latin typeface="Courier New"/>
                <a:cs typeface="Courier New"/>
              </a:rPr>
              <a:t>: [</a:t>
            </a:r>
          </a:p>
          <a:p>
            <a:pPr marL="0" indent="0">
              <a:buNone/>
            </a:pPr>
            <a:r>
              <a:rPr lang="en-US" sz="2400" b="1" dirty="0">
                <a:latin typeface="Courier New"/>
                <a:cs typeface="Courier New"/>
              </a:rPr>
              <a:t>    {</a:t>
            </a:r>
          </a:p>
          <a:p>
            <a:pPr marL="0" indent="0">
              <a:buNone/>
            </a:pPr>
            <a:r>
              <a:rPr lang="en-US" sz="2400" b="1" dirty="0">
                <a:latin typeface="Courier New"/>
                <a:cs typeface="Courier New"/>
              </a:rPr>
              <a:t>      </a:t>
            </a:r>
            <a:r>
              <a:rPr lang="en-US" sz="2400" b="1" dirty="0">
                <a:solidFill>
                  <a:srgbClr val="0000FF"/>
                </a:solidFill>
                <a:latin typeface="Courier New"/>
                <a:cs typeface="Courier New"/>
              </a:rPr>
              <a:t>"summary"</a:t>
            </a:r>
            <a:r>
              <a:rPr lang="en-US" sz="2400" b="1" dirty="0">
                <a:latin typeface="Courier New"/>
                <a:cs typeface="Courier New"/>
              </a:rPr>
              <a:t>: </a:t>
            </a:r>
            <a:r>
              <a:rPr lang="en-US" sz="2400" b="1" dirty="0">
                <a:solidFill>
                  <a:srgbClr val="008000"/>
                </a:solidFill>
                <a:latin typeface="Courier New"/>
                <a:cs typeface="Courier New"/>
              </a:rPr>
              <a:t>"Example card"</a:t>
            </a: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"indicator"</a:t>
            </a:r>
            <a:r>
              <a:rPr lang="en-US" sz="2400" b="1" dirty="0">
                <a:latin typeface="Courier New"/>
                <a:cs typeface="Courier New"/>
              </a:rPr>
              <a:t>: </a:t>
            </a:r>
            <a:r>
              <a:rPr lang="en-US" sz="2400" b="1" dirty="0">
                <a:solidFill>
                  <a:srgbClr val="008000"/>
                </a:solidFill>
                <a:latin typeface="Courier New"/>
                <a:cs typeface="Courier New"/>
              </a:rPr>
              <a:t>"info"</a:t>
            </a: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"source"</a:t>
            </a:r>
            <a:r>
              <a:rPr lang="en-US" sz="2400" b="1" dirty="0">
                <a:latin typeface="Courier New"/>
                <a:cs typeface="Courier New"/>
              </a:rPr>
              <a:t>: {</a:t>
            </a:r>
          </a:p>
          <a:p>
            <a:pPr marL="0" indent="0">
              <a:buNone/>
            </a:pPr>
            <a:r>
              <a:rPr lang="en-US" sz="2400" b="1" dirty="0">
                <a:latin typeface="Courier New"/>
                <a:cs typeface="Courier New"/>
              </a:rPr>
              <a:t>        </a:t>
            </a:r>
            <a:r>
              <a:rPr lang="en-US" sz="2400" b="1" dirty="0">
                <a:solidFill>
                  <a:srgbClr val="0000FF"/>
                </a:solidFill>
                <a:latin typeface="Courier New"/>
                <a:cs typeface="Courier New"/>
              </a:rPr>
              <a:t>"name"</a:t>
            </a:r>
            <a:r>
              <a:rPr lang="en-US" sz="2400" b="1" dirty="0">
                <a:latin typeface="Courier New"/>
                <a:cs typeface="Courier New"/>
              </a:rPr>
              <a:t>: </a:t>
            </a:r>
            <a:r>
              <a:rPr lang="en-US" sz="2400" b="1" dirty="0">
                <a:solidFill>
                  <a:srgbClr val="008000"/>
                </a:solidFill>
                <a:latin typeface="Courier New"/>
                <a:cs typeface="Courier New"/>
              </a:rPr>
              <a:t>"Demo CDS Service”</a:t>
            </a:r>
          </a:p>
          <a:p>
            <a:pPr marL="0" indent="0">
              <a:buNone/>
            </a:pPr>
            <a:r>
              <a:rPr lang="en-US" sz="2400" b="1" dirty="0">
                <a:latin typeface="Courier New"/>
                <a:cs typeface="Courier New"/>
              </a:rPr>
              <a:t>}}]}</a:t>
            </a:r>
          </a:p>
        </p:txBody>
      </p:sp>
    </p:spTree>
    <p:extLst>
      <p:ext uri="{BB962C8B-B14F-4D97-AF65-F5344CB8AC3E}">
        <p14:creationId xmlns:p14="http://schemas.microsoft.com/office/powerpoint/2010/main" val="203299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2000" fill="hold"/>
                                        <p:tgtEl>
                                          <p:spTgt spid="15"/>
                                        </p:tgtEl>
                                        <p:attrNameLst>
                                          <p:attrName>ppt_x</p:attrName>
                                        </p:attrNameLst>
                                      </p:cBhvr>
                                      <p:tavLst>
                                        <p:tav tm="0">
                                          <p:val>
                                            <p:strVal val="1+#ppt_w/2"/>
                                          </p:val>
                                        </p:tav>
                                        <p:tav tm="100000">
                                          <p:val>
                                            <p:strVal val="#ppt_x"/>
                                          </p:val>
                                        </p:tav>
                                      </p:tavLst>
                                    </p:anim>
                                    <p:anim calcmode="lin" valueType="num">
                                      <p:cBhvr additive="base">
                                        <p:cTn id="8" dur="20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9" presetClass="entr" presetSubtype="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Cards</a:t>
            </a:r>
          </a:p>
        </p:txBody>
      </p:sp>
      <p:sp>
        <p:nvSpPr>
          <p:cNvPr id="3" name="Content Placeholder 2"/>
          <p:cNvSpPr>
            <a:spLocks noGrp="1"/>
          </p:cNvSpPr>
          <p:nvPr>
            <p:ph idx="1"/>
          </p:nvPr>
        </p:nvSpPr>
        <p:spPr/>
        <p:txBody>
          <a:bodyPr>
            <a:normAutofit/>
          </a:bodyPr>
          <a:lstStyle/>
          <a:p>
            <a:r>
              <a:rPr lang="en-US" dirty="0"/>
              <a:t>A CDS Service can return any number of cards</a:t>
            </a:r>
          </a:p>
          <a:p>
            <a:r>
              <a:rPr lang="en-US" dirty="0"/>
              <a:t>The EHR renders each card as it sees fit</a:t>
            </a:r>
          </a:p>
          <a:p>
            <a:r>
              <a:rPr lang="en-US" dirty="0"/>
              <a:t>Each card must have:</a:t>
            </a:r>
          </a:p>
          <a:p>
            <a:pPr lvl="1"/>
            <a:r>
              <a:rPr lang="en-US" dirty="0"/>
              <a:t>A concise summary (140 characters)</a:t>
            </a:r>
          </a:p>
          <a:p>
            <a:pPr lvl="1"/>
            <a:r>
              <a:rPr lang="en-US" dirty="0"/>
              <a:t>An indicator noting the importance of the card</a:t>
            </a:r>
          </a:p>
          <a:p>
            <a:pPr lvl="1"/>
            <a:r>
              <a:rPr lang="en-US" dirty="0"/>
              <a:t>Information on the organization or data set that is the source of the card’s data</a:t>
            </a:r>
          </a:p>
          <a:p>
            <a:pPr lvl="1"/>
            <a:endParaRPr lang="en-US" dirty="0"/>
          </a:p>
          <a:p>
            <a:endParaRPr lang="en-US" dirty="0"/>
          </a:p>
        </p:txBody>
      </p:sp>
    </p:spTree>
    <p:extLst>
      <p:ext uri="{BB962C8B-B14F-4D97-AF65-F5344CB8AC3E}">
        <p14:creationId xmlns:p14="http://schemas.microsoft.com/office/powerpoint/2010/main" val="1037150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CDS Service Response JSON</a:t>
            </a:r>
          </a:p>
        </p:txBody>
      </p:sp>
      <p:sp>
        <p:nvSpPr>
          <p:cNvPr id="3" name="Content Placeholder 2"/>
          <p:cNvSpPr>
            <a:spLocks noGrp="1"/>
          </p:cNvSpPr>
          <p:nvPr>
            <p:ph idx="1"/>
          </p:nvPr>
        </p:nvSpPr>
        <p:spPr>
          <a:xfrm>
            <a:off x="414867" y="1005584"/>
            <a:ext cx="11641907" cy="5768033"/>
          </a:xfrm>
        </p:spPr>
        <p:txBody>
          <a:bodyPr>
            <a:noAutofit/>
          </a:bodyPr>
          <a:lstStyle/>
          <a:p>
            <a:pPr marL="0" indent="0">
              <a:buNone/>
            </a:pP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"cards"</a:t>
            </a:r>
            <a:r>
              <a:rPr lang="en-US" sz="3200" b="1" dirty="0">
                <a:latin typeface="Courier New"/>
                <a:cs typeface="Courier New"/>
              </a:rPr>
              <a:t>: [</a:t>
            </a:r>
          </a:p>
          <a:p>
            <a:pPr marL="0" indent="0">
              <a:buNone/>
            </a:pPr>
            <a:r>
              <a:rPr lang="en-US" sz="3200" b="1" dirty="0">
                <a:latin typeface="Courier New"/>
                <a:cs typeface="Courier New"/>
              </a:rPr>
              <a:t>    {</a:t>
            </a:r>
          </a:p>
          <a:p>
            <a:pPr marL="0" indent="0">
              <a:buNone/>
            </a:pPr>
            <a:r>
              <a:rPr lang="en-US" sz="3200" b="1" dirty="0">
                <a:latin typeface="Courier New"/>
                <a:cs typeface="Courier New"/>
              </a:rPr>
              <a:t>      </a:t>
            </a:r>
            <a:r>
              <a:rPr lang="en-US" sz="3200" b="1" dirty="0">
                <a:solidFill>
                  <a:srgbClr val="0000FF"/>
                </a:solidFill>
                <a:latin typeface="Courier New"/>
                <a:cs typeface="Courier New"/>
              </a:rPr>
              <a:t>"summary"</a:t>
            </a:r>
            <a:r>
              <a:rPr lang="en-US" sz="3200" b="1" dirty="0">
                <a:latin typeface="Courier New"/>
                <a:cs typeface="Courier New"/>
              </a:rPr>
              <a:t>: </a:t>
            </a:r>
            <a:r>
              <a:rPr lang="en-US" sz="3200" b="1" dirty="0">
                <a:solidFill>
                  <a:srgbClr val="008000"/>
                </a:solidFill>
                <a:latin typeface="Courier New"/>
                <a:cs typeface="Courier New"/>
              </a:rPr>
              <a:t>"Example card"</a:t>
            </a: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"indicator"</a:t>
            </a:r>
            <a:r>
              <a:rPr lang="en-US" sz="3200" b="1" dirty="0">
                <a:latin typeface="Courier New"/>
                <a:cs typeface="Courier New"/>
              </a:rPr>
              <a:t>: </a:t>
            </a:r>
            <a:r>
              <a:rPr lang="en-US" sz="3200" b="1" dirty="0">
                <a:solidFill>
                  <a:srgbClr val="008000"/>
                </a:solidFill>
                <a:latin typeface="Courier New"/>
                <a:cs typeface="Courier New"/>
              </a:rPr>
              <a:t>"info"</a:t>
            </a: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"source"</a:t>
            </a:r>
            <a:r>
              <a:rPr lang="en-US" sz="3200" b="1" dirty="0">
                <a:latin typeface="Courier New"/>
                <a:cs typeface="Courier New"/>
              </a:rPr>
              <a:t>: {</a:t>
            </a:r>
          </a:p>
          <a:p>
            <a:pPr marL="0" indent="0">
              <a:buNone/>
            </a:pPr>
            <a:r>
              <a:rPr lang="en-US" sz="3200" b="1" dirty="0">
                <a:latin typeface="Courier New"/>
                <a:cs typeface="Courier New"/>
              </a:rPr>
              <a:t>        </a:t>
            </a:r>
            <a:r>
              <a:rPr lang="en-US" sz="3200" b="1" dirty="0">
                <a:solidFill>
                  <a:srgbClr val="0000FF"/>
                </a:solidFill>
                <a:latin typeface="Courier New"/>
                <a:cs typeface="Courier New"/>
              </a:rPr>
              <a:t>"name"</a:t>
            </a:r>
            <a:r>
              <a:rPr lang="en-US" sz="3200" b="1" dirty="0">
                <a:latin typeface="Courier New"/>
                <a:cs typeface="Courier New"/>
              </a:rPr>
              <a:t>: </a:t>
            </a:r>
            <a:r>
              <a:rPr lang="en-US" sz="3200" b="1" dirty="0">
                <a:solidFill>
                  <a:srgbClr val="008000"/>
                </a:solidFill>
                <a:latin typeface="Courier New"/>
                <a:cs typeface="Courier New"/>
              </a:rPr>
              <a:t>"Demo CDS Service”</a:t>
            </a:r>
          </a:p>
          <a:p>
            <a:pPr marL="0" indent="0">
              <a:buNone/>
            </a:pPr>
            <a:r>
              <a:rPr lang="en-US" sz="3200" b="1" dirty="0">
                <a:solidFill>
                  <a:srgbClr val="008000"/>
                </a:solidFill>
                <a:latin typeface="Courier New"/>
                <a:cs typeface="Courier New"/>
              </a:rPr>
              <a:t>      </a:t>
            </a:r>
            <a:r>
              <a:rPr lang="en-US" sz="3200" b="1" dirty="0">
                <a:latin typeface="Courier New"/>
                <a:cs typeface="Courier New"/>
              </a:rPr>
              <a:t>}</a:t>
            </a:r>
            <a:endParaRPr lang="en-US" sz="3200" b="1" dirty="0">
              <a:solidFill>
                <a:srgbClr val="008000"/>
              </a:solidFill>
              <a:latin typeface="Courier New"/>
              <a:cs typeface="Courier New"/>
            </a:endParaRPr>
          </a:p>
          <a:p>
            <a:pPr marL="0" indent="0">
              <a:buNone/>
            </a:pPr>
            <a:r>
              <a:rPr lang="en-US" sz="3200" b="1" dirty="0">
                <a:latin typeface="Courier New"/>
                <a:cs typeface="Courier New"/>
              </a:rPr>
              <a:t>    }</a:t>
            </a:r>
          </a:p>
          <a:p>
            <a:pPr marL="0" indent="0">
              <a:buNone/>
            </a:pPr>
            <a:r>
              <a:rPr lang="en-US" sz="3200" b="1" dirty="0">
                <a:latin typeface="Courier New"/>
                <a:cs typeface="Courier New"/>
              </a:rPr>
              <a:t>  ]}</a:t>
            </a:r>
          </a:p>
        </p:txBody>
      </p:sp>
    </p:spTree>
    <p:extLst>
      <p:ext uri="{BB962C8B-B14F-4D97-AF65-F5344CB8AC3E}">
        <p14:creationId xmlns:p14="http://schemas.microsoft.com/office/powerpoint/2010/main" val="215007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Card Indicator</a:t>
            </a:r>
          </a:p>
        </p:txBody>
      </p:sp>
      <p:grpSp>
        <p:nvGrpSpPr>
          <p:cNvPr id="11" name="Group 10"/>
          <p:cNvGrpSpPr/>
          <p:nvPr/>
        </p:nvGrpSpPr>
        <p:grpSpPr>
          <a:xfrm>
            <a:off x="1493348" y="2900590"/>
            <a:ext cx="3291142" cy="1984042"/>
            <a:chOff x="2805313" y="2913842"/>
            <a:chExt cx="3291142" cy="1984042"/>
          </a:xfrm>
        </p:grpSpPr>
        <p:sp>
          <p:nvSpPr>
            <p:cNvPr id="5" name="Oval 4"/>
            <p:cNvSpPr/>
            <p:nvPr/>
          </p:nvSpPr>
          <p:spPr>
            <a:xfrm>
              <a:off x="4015408" y="2913842"/>
              <a:ext cx="870953" cy="870953"/>
            </a:xfrm>
            <a:prstGeom prst="ellipse">
              <a:avLst/>
            </a:prstGeom>
            <a:solidFill>
              <a:schemeClr val="accent1">
                <a:lumMod val="60000"/>
                <a:lumOff val="40000"/>
              </a:schemeClr>
            </a:solidFill>
          </p:spPr>
          <p:style>
            <a:lnRef idx="1">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8" name="Content Placeholder 2"/>
            <p:cNvSpPr txBox="1">
              <a:spLocks/>
            </p:cNvSpPr>
            <p:nvPr/>
          </p:nvSpPr>
          <p:spPr>
            <a:xfrm>
              <a:off x="2805313" y="4070978"/>
              <a:ext cx="3291142" cy="826906"/>
            </a:xfrm>
            <a:prstGeom prst="rect">
              <a:avLst/>
            </a:prstGeom>
          </p:spPr>
          <p:txBody>
            <a:bodyPr vert="horz" lIns="91438" tIns="45719" rIns="91438" bIns="45719" rtlCol="0" anchor="ctr">
              <a:noAutofit/>
            </a:bodyPr>
            <a:lstStyle>
              <a:lvl1pPr marL="426699" indent="-426699"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defTabSz="914400">
                <a:spcBef>
                  <a:spcPts val="0"/>
                </a:spcBef>
                <a:buFontTx/>
                <a:buNone/>
              </a:pPr>
              <a:r>
                <a:rPr lang="en-US" sz="4200" dirty="0">
                  <a:latin typeface="+mj-lt"/>
                </a:rPr>
                <a:t>Informational</a:t>
              </a:r>
            </a:p>
          </p:txBody>
        </p:sp>
      </p:grpSp>
      <p:grpSp>
        <p:nvGrpSpPr>
          <p:cNvPr id="13" name="Group 12"/>
          <p:cNvGrpSpPr/>
          <p:nvPr/>
        </p:nvGrpSpPr>
        <p:grpSpPr>
          <a:xfrm>
            <a:off x="8233770" y="2920428"/>
            <a:ext cx="2403245" cy="1964204"/>
            <a:chOff x="9545735" y="2933680"/>
            <a:chExt cx="2403245" cy="1964204"/>
          </a:xfrm>
        </p:grpSpPr>
        <p:sp>
          <p:nvSpPr>
            <p:cNvPr id="7" name="Oval 6"/>
            <p:cNvSpPr/>
            <p:nvPr/>
          </p:nvSpPr>
          <p:spPr>
            <a:xfrm>
              <a:off x="10311882" y="2933680"/>
              <a:ext cx="870953" cy="870953"/>
            </a:xfrm>
            <a:prstGeom prst="ellipse">
              <a:avLst/>
            </a:prstGeom>
            <a:solidFill>
              <a:srgbClr val="FF0000"/>
            </a:solidFill>
          </p:spPr>
          <p:style>
            <a:lnRef idx="1">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9" name="Content Placeholder 2"/>
            <p:cNvSpPr txBox="1">
              <a:spLocks/>
            </p:cNvSpPr>
            <p:nvPr/>
          </p:nvSpPr>
          <p:spPr>
            <a:xfrm>
              <a:off x="9545735" y="4070978"/>
              <a:ext cx="2403245" cy="826906"/>
            </a:xfrm>
            <a:prstGeom prst="rect">
              <a:avLst/>
            </a:prstGeom>
          </p:spPr>
          <p:txBody>
            <a:bodyPr vert="horz" lIns="91438" tIns="45719" rIns="91438" bIns="45719" rtlCol="0" anchor="ctr">
              <a:normAutofit/>
            </a:bodyPr>
            <a:lstStyle>
              <a:lvl1pPr marL="426699" indent="-426699"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defTabSz="914400">
                <a:spcBef>
                  <a:spcPts val="0"/>
                </a:spcBef>
                <a:buFontTx/>
                <a:buNone/>
              </a:pPr>
              <a:r>
                <a:rPr lang="en-US" sz="4200" dirty="0">
                  <a:latin typeface="+mj-lt"/>
                </a:rPr>
                <a:t>Hard Stop</a:t>
              </a:r>
            </a:p>
          </p:txBody>
        </p:sp>
      </p:grpSp>
      <p:grpSp>
        <p:nvGrpSpPr>
          <p:cNvPr id="12" name="Group 11"/>
          <p:cNvGrpSpPr/>
          <p:nvPr/>
        </p:nvGrpSpPr>
        <p:grpSpPr>
          <a:xfrm>
            <a:off x="5342304" y="2900590"/>
            <a:ext cx="2136902" cy="1984042"/>
            <a:chOff x="6654269" y="2913842"/>
            <a:chExt cx="2136902" cy="1984042"/>
          </a:xfrm>
        </p:grpSpPr>
        <p:sp>
          <p:nvSpPr>
            <p:cNvPr id="6" name="Oval 5"/>
            <p:cNvSpPr/>
            <p:nvPr/>
          </p:nvSpPr>
          <p:spPr>
            <a:xfrm>
              <a:off x="7163645" y="2913842"/>
              <a:ext cx="870953" cy="870953"/>
            </a:xfrm>
            <a:prstGeom prst="ellipse">
              <a:avLst/>
            </a:prstGeom>
            <a:solidFill>
              <a:schemeClr val="accent2"/>
            </a:solidFill>
          </p:spPr>
          <p:style>
            <a:lnRef idx="1">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0" name="Content Placeholder 2"/>
            <p:cNvSpPr txBox="1">
              <a:spLocks/>
            </p:cNvSpPr>
            <p:nvPr/>
          </p:nvSpPr>
          <p:spPr>
            <a:xfrm>
              <a:off x="6654269" y="4070978"/>
              <a:ext cx="2136902" cy="826906"/>
            </a:xfrm>
            <a:prstGeom prst="rect">
              <a:avLst/>
            </a:prstGeom>
          </p:spPr>
          <p:txBody>
            <a:bodyPr vert="horz" lIns="91438" tIns="45719" rIns="91438" bIns="45719" rtlCol="0" anchor="ctr">
              <a:normAutofit/>
            </a:bodyPr>
            <a:lstStyle>
              <a:lvl1pPr marL="426699" indent="-426699"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defTabSz="914400">
                <a:spcBef>
                  <a:spcPts val="0"/>
                </a:spcBef>
                <a:buFontTx/>
                <a:buNone/>
              </a:pPr>
              <a:r>
                <a:rPr lang="en-US" sz="4200" dirty="0">
                  <a:latin typeface="+mj-lt"/>
                </a:rPr>
                <a:t>Warning</a:t>
              </a:r>
            </a:p>
          </p:txBody>
        </p:sp>
      </p:grpSp>
    </p:spTree>
    <p:extLst>
      <p:ext uri="{BB962C8B-B14F-4D97-AF65-F5344CB8AC3E}">
        <p14:creationId xmlns:p14="http://schemas.microsoft.com/office/powerpoint/2010/main" val="1926491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31853"/>
            <a:ext cx="10972800" cy="925291"/>
          </a:xfrm>
        </p:spPr>
        <p:txBody>
          <a:bodyPr>
            <a:noAutofit/>
          </a:bodyPr>
          <a:lstStyle/>
          <a:p>
            <a:r>
              <a:rPr lang="en-US" sz="4300" dirty="0"/>
              <a:t>Common Card Examples</a:t>
            </a:r>
          </a:p>
        </p:txBody>
      </p:sp>
      <p:pic>
        <p:nvPicPr>
          <p:cNvPr id="11" name="Picture 10" descr="information-circular-button-symbol.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9286" y="1174854"/>
            <a:ext cx="1514295" cy="1514295"/>
          </a:xfrm>
          <a:prstGeom prst="rect">
            <a:avLst/>
          </a:prstGeom>
        </p:spPr>
      </p:pic>
      <p:pic>
        <p:nvPicPr>
          <p:cNvPr id="6" name="Picture 5" descr="write-text-symbol-in-a-circl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3787" y="3003389"/>
            <a:ext cx="1557788" cy="1557788"/>
          </a:xfrm>
          <a:prstGeom prst="rect">
            <a:avLst/>
          </a:prstGeom>
        </p:spPr>
      </p:pic>
      <p:sp>
        <p:nvSpPr>
          <p:cNvPr id="8" name="Content Placeholder 8"/>
          <p:cNvSpPr txBox="1">
            <a:spLocks/>
          </p:cNvSpPr>
          <p:nvPr/>
        </p:nvSpPr>
        <p:spPr>
          <a:xfrm>
            <a:off x="2239383" y="3124995"/>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t>Suggestions</a:t>
            </a:r>
          </a:p>
          <a:p>
            <a:pPr marL="0" indent="0" algn="ctr">
              <a:buNone/>
            </a:pPr>
            <a:r>
              <a:rPr lang="en-US" dirty="0"/>
              <a:t>Proposed actions encoded as FHIR resources</a:t>
            </a:r>
          </a:p>
        </p:txBody>
      </p:sp>
      <p:pic>
        <p:nvPicPr>
          <p:cNvPr id="10" name="Picture 9" descr="smart-logo.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85658" y="5036058"/>
            <a:ext cx="1455917" cy="1265567"/>
          </a:xfrm>
          <a:prstGeom prst="rect">
            <a:avLst/>
          </a:prstGeom>
        </p:spPr>
      </p:pic>
      <p:sp>
        <p:nvSpPr>
          <p:cNvPr id="13" name="Content Placeholder 8"/>
          <p:cNvSpPr txBox="1">
            <a:spLocks/>
          </p:cNvSpPr>
          <p:nvPr/>
        </p:nvSpPr>
        <p:spPr>
          <a:xfrm>
            <a:off x="2217660" y="4973537"/>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t>App Links</a:t>
            </a:r>
          </a:p>
          <a:p>
            <a:pPr marL="0" indent="0" algn="ctr">
              <a:buNone/>
            </a:pPr>
            <a:r>
              <a:rPr lang="en-US" dirty="0"/>
              <a:t>Proposed SMART app that should be used</a:t>
            </a:r>
          </a:p>
        </p:txBody>
      </p:sp>
      <p:sp>
        <p:nvSpPr>
          <p:cNvPr id="15" name="Content Placeholder 8"/>
          <p:cNvSpPr txBox="1">
            <a:spLocks/>
          </p:cNvSpPr>
          <p:nvPr/>
        </p:nvSpPr>
        <p:spPr>
          <a:xfrm>
            <a:off x="2217660" y="1392353"/>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t>Information Only</a:t>
            </a:r>
          </a:p>
          <a:p>
            <a:pPr marL="0" indent="0" algn="ctr">
              <a:buNone/>
            </a:pPr>
            <a:r>
              <a:rPr lang="en-US" dirty="0"/>
              <a:t>Textual information for the provider</a:t>
            </a:r>
          </a:p>
        </p:txBody>
      </p:sp>
      <p:pic>
        <p:nvPicPr>
          <p:cNvPr id="19" name="Picture 18" descr="Screen Shot 2016-10-27 at 4.47.44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6143" y="957144"/>
            <a:ext cx="5524500" cy="1524000"/>
          </a:xfrm>
          <a:prstGeom prst="rect">
            <a:avLst/>
          </a:prstGeom>
        </p:spPr>
      </p:pic>
      <p:pic>
        <p:nvPicPr>
          <p:cNvPr id="20" name="Picture 19" descr="Screen Shot 2016-10-27 at 4.47.51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16143" y="2481144"/>
            <a:ext cx="5486400" cy="2425700"/>
          </a:xfrm>
          <a:prstGeom prst="rect">
            <a:avLst/>
          </a:prstGeom>
        </p:spPr>
      </p:pic>
      <p:pic>
        <p:nvPicPr>
          <p:cNvPr id="21" name="Picture 20" descr="Screen Shot 2016-10-27 at 4.48.02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16143" y="4973537"/>
            <a:ext cx="5486400" cy="1739900"/>
          </a:xfrm>
          <a:prstGeom prst="rect">
            <a:avLst/>
          </a:prstGeom>
        </p:spPr>
      </p:pic>
    </p:spTree>
    <p:extLst>
      <p:ext uri="{BB962C8B-B14F-4D97-AF65-F5344CB8AC3E}">
        <p14:creationId xmlns:p14="http://schemas.microsoft.com/office/powerpoint/2010/main" val="251070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dissolv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par>
                                <p:cTn id="22" presetID="9"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Cards can contain any combination of information, suggestions, and links</a:t>
            </a:r>
          </a:p>
        </p:txBody>
      </p:sp>
      <p:pic>
        <p:nvPicPr>
          <p:cNvPr id="5" name="Picture 4" descr="rx_check_complex_ca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2741" y="1770157"/>
            <a:ext cx="5806515" cy="5022258"/>
          </a:xfrm>
          <a:prstGeom prst="rect">
            <a:avLst/>
          </a:prstGeom>
        </p:spPr>
      </p:pic>
    </p:spTree>
    <p:extLst>
      <p:ext uri="{BB962C8B-B14F-4D97-AF65-F5344CB8AC3E}">
        <p14:creationId xmlns:p14="http://schemas.microsoft.com/office/powerpoint/2010/main" val="327503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Capturing user behavior for analytics</a:t>
            </a:r>
          </a:p>
        </p:txBody>
      </p:sp>
      <p:sp>
        <p:nvSpPr>
          <p:cNvPr id="3" name="Content Placeholder 2"/>
          <p:cNvSpPr>
            <a:spLocks noGrp="1"/>
          </p:cNvSpPr>
          <p:nvPr>
            <p:ph idx="1"/>
          </p:nvPr>
        </p:nvSpPr>
        <p:spPr/>
        <p:txBody>
          <a:bodyPr>
            <a:normAutofit/>
          </a:bodyPr>
          <a:lstStyle/>
          <a:p>
            <a:r>
              <a:rPr lang="en-US" dirty="0"/>
              <a:t>Since CDS Services return purely JSON, they don’t know how users interact with their suggestion</a:t>
            </a:r>
          </a:p>
          <a:p>
            <a:r>
              <a:rPr lang="en-US" dirty="0"/>
              <a:t>Each suggestion </a:t>
            </a:r>
            <a:r>
              <a:rPr lang="en-US" i="1" dirty="0"/>
              <a:t>may</a:t>
            </a:r>
            <a:r>
              <a:rPr lang="en-US" dirty="0"/>
              <a:t> contain a </a:t>
            </a:r>
            <a:r>
              <a:rPr lang="en-US" b="1" dirty="0"/>
              <a:t>UUID </a:t>
            </a:r>
          </a:p>
          <a:p>
            <a:r>
              <a:rPr lang="en-US" dirty="0"/>
              <a:t>The UUID allows the EHR to notify the CDS Service that the user interacted with their suggestion</a:t>
            </a:r>
          </a:p>
          <a:p>
            <a:pPr marL="0" indent="0">
              <a:buNone/>
            </a:pPr>
            <a:endParaRPr lang="en-US" dirty="0">
              <a:latin typeface="Courier New"/>
              <a:cs typeface="Courier New"/>
            </a:endParaRPr>
          </a:p>
          <a:p>
            <a:pPr marL="0" indent="0">
              <a:buNone/>
            </a:pPr>
            <a:r>
              <a:rPr lang="en-US" dirty="0">
                <a:latin typeface="Courier New"/>
                <a:cs typeface="Courier New"/>
              </a:rPr>
              <a:t>POST {cds-service}/analytics/{uuid}</a:t>
            </a:r>
          </a:p>
          <a:p>
            <a:pPr marL="0" indent="0">
              <a:buNone/>
            </a:pPr>
            <a:endParaRPr lang="en-US" dirty="0"/>
          </a:p>
        </p:txBody>
      </p:sp>
      <p:sp>
        <p:nvSpPr>
          <p:cNvPr id="4" name="TextBox 3">
            <a:extLst>
              <a:ext uri="{FF2B5EF4-FFF2-40B4-BE49-F238E27FC236}">
                <a16:creationId xmlns:a16="http://schemas.microsoft.com/office/drawing/2014/main" id="{F7447FE9-E6F3-F84D-A15B-0A0C5D9E0F35}"/>
              </a:ext>
            </a:extLst>
          </p:cNvPr>
          <p:cNvSpPr txBox="1"/>
          <p:nvPr/>
        </p:nvSpPr>
        <p:spPr>
          <a:xfrm>
            <a:off x="1496290" y="5835934"/>
            <a:ext cx="10168869" cy="523220"/>
          </a:xfrm>
          <a:prstGeom prst="rect">
            <a:avLst/>
          </a:prstGeom>
          <a:noFill/>
        </p:spPr>
        <p:txBody>
          <a:bodyPr wrap="square" rtlCol="0">
            <a:spAutoFit/>
          </a:bodyPr>
          <a:lstStyle/>
          <a:p>
            <a:r>
              <a:rPr lang="en-US" sz="2800" dirty="0">
                <a:solidFill>
                  <a:schemeClr val="accent1"/>
                </a:solidFill>
              </a:rPr>
              <a:t>This has been pulled from 1.0 and is being pushed to a future release</a:t>
            </a:r>
          </a:p>
        </p:txBody>
      </p:sp>
      <p:sp>
        <p:nvSpPr>
          <p:cNvPr id="5" name="Rectangle 4">
            <a:extLst>
              <a:ext uri="{FF2B5EF4-FFF2-40B4-BE49-F238E27FC236}">
                <a16:creationId xmlns:a16="http://schemas.microsoft.com/office/drawing/2014/main" id="{70DED10A-C559-7844-82B3-51C47D206C24}"/>
              </a:ext>
            </a:extLst>
          </p:cNvPr>
          <p:cNvSpPr/>
          <p:nvPr/>
        </p:nvSpPr>
        <p:spPr>
          <a:xfrm>
            <a:off x="388294" y="5699909"/>
            <a:ext cx="1107996" cy="1200329"/>
          </a:xfrm>
          <a:prstGeom prst="rect">
            <a:avLst/>
          </a:prstGeom>
        </p:spPr>
        <p:txBody>
          <a:bodyPr wrap="none">
            <a:spAutoFit/>
          </a:bodyPr>
          <a:lstStyle/>
          <a:p>
            <a:r>
              <a:rPr lang="en-US" sz="7200" dirty="0">
                <a:solidFill>
                  <a:srgbClr val="000000"/>
                </a:solidFill>
                <a:latin typeface="apple color emoji" pitchFamily="2" charset="0"/>
              </a:rPr>
              <a:t>💥</a:t>
            </a:r>
            <a:endParaRPr lang="en-US" sz="7200" dirty="0"/>
          </a:p>
        </p:txBody>
      </p:sp>
    </p:spTree>
    <p:extLst>
      <p:ext uri="{BB962C8B-B14F-4D97-AF65-F5344CB8AC3E}">
        <p14:creationId xmlns:p14="http://schemas.microsoft.com/office/powerpoint/2010/main" val="1745246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265978" y="3418192"/>
            <a:ext cx="1988822" cy="1903595"/>
            <a:chOff x="3307249" y="1087869"/>
            <a:chExt cx="1988822" cy="1903595"/>
          </a:xfrm>
        </p:grpSpPr>
        <p:sp>
          <p:nvSpPr>
            <p:cNvPr id="5" name="Rounded Rectangle 4"/>
            <p:cNvSpPr/>
            <p:nvPr/>
          </p:nvSpPr>
          <p:spPr>
            <a:xfrm>
              <a:off x="3307249" y="150690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p:cNvSpPr/>
            <p:nvPr/>
          </p:nvSpPr>
          <p:spPr>
            <a:xfrm>
              <a:off x="3478700" y="129738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3650151" y="108786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CDS</a:t>
              </a:r>
            </a:p>
            <a:p>
              <a:pPr algn="ctr"/>
              <a:r>
                <a:rPr lang="en-US" sz="2800" dirty="0"/>
                <a:t>Services</a:t>
              </a:r>
            </a:p>
          </p:txBody>
        </p:sp>
      </p:grpSp>
      <p:sp>
        <p:nvSpPr>
          <p:cNvPr id="11" name="Rounded Rectangle 10"/>
          <p:cNvSpPr/>
          <p:nvPr/>
        </p:nvSpPr>
        <p:spPr>
          <a:xfrm>
            <a:off x="1566154" y="1573203"/>
            <a:ext cx="2615350" cy="1575496"/>
          </a:xfrm>
          <a:prstGeom prst="roundRect">
            <a:avLst/>
          </a:prstGeom>
          <a:solidFill>
            <a:schemeClr val="accent1">
              <a:lumMod val="40000"/>
              <a:lumOff val="6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CDS</a:t>
            </a:r>
          </a:p>
          <a:p>
            <a:pPr algn="ctr"/>
            <a:r>
              <a:rPr lang="en-US" sz="2800" dirty="0">
                <a:solidFill>
                  <a:schemeClr val="tx1"/>
                </a:solidFill>
              </a:rPr>
              <a:t>Service Provider</a:t>
            </a:r>
          </a:p>
        </p:txBody>
      </p:sp>
      <p:sp>
        <p:nvSpPr>
          <p:cNvPr id="12" name="TextBox 11"/>
          <p:cNvSpPr txBox="1"/>
          <p:nvPr/>
        </p:nvSpPr>
        <p:spPr>
          <a:xfrm>
            <a:off x="1566154" y="988428"/>
            <a:ext cx="5930216" cy="584775"/>
          </a:xfrm>
          <a:prstGeom prst="rect">
            <a:avLst/>
          </a:prstGeom>
          <a:noFill/>
        </p:spPr>
        <p:txBody>
          <a:bodyPr wrap="square" rtlCol="0">
            <a:spAutoFit/>
          </a:bodyPr>
          <a:lstStyle/>
          <a:p>
            <a:r>
              <a:rPr lang="en-US" sz="3200" b="1" dirty="0">
                <a:latin typeface="+mj-lt"/>
              </a:rPr>
              <a:t>Base </a:t>
            </a:r>
            <a:r>
              <a:rPr lang="en-US" sz="3200" dirty="0">
                <a:latin typeface="+mj-lt"/>
              </a:rPr>
              <a:t>https://example.com</a:t>
            </a:r>
          </a:p>
        </p:txBody>
      </p:sp>
      <p:cxnSp>
        <p:nvCxnSpPr>
          <p:cNvPr id="14" name="Elbow Connector 13"/>
          <p:cNvCxnSpPr>
            <a:stCxn id="11" idx="2"/>
            <a:endCxn id="5" idx="1"/>
          </p:cNvCxnSpPr>
          <p:nvPr/>
        </p:nvCxnSpPr>
        <p:spPr>
          <a:xfrm rot="16200000" flipH="1">
            <a:off x="4354498" y="1668029"/>
            <a:ext cx="1430811" cy="4392149"/>
          </a:xfrm>
          <a:prstGeom prst="bentConnector2">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873829" y="4737012"/>
            <a:ext cx="4046527" cy="584775"/>
          </a:xfrm>
          <a:prstGeom prst="rect">
            <a:avLst/>
          </a:prstGeom>
          <a:noFill/>
        </p:spPr>
        <p:txBody>
          <a:bodyPr wrap="square" rtlCol="0">
            <a:spAutoFit/>
          </a:bodyPr>
          <a:lstStyle/>
          <a:p>
            <a:r>
              <a:rPr lang="en-US" sz="3200" b="1" dirty="0">
                <a:latin typeface="+mj-lt"/>
              </a:rPr>
              <a:t>Discovery</a:t>
            </a:r>
            <a:r>
              <a:rPr lang="en-US" sz="3200" dirty="0">
                <a:latin typeface="+mj-lt"/>
              </a:rPr>
              <a:t> /cds-services</a:t>
            </a:r>
          </a:p>
        </p:txBody>
      </p:sp>
      <p:sp>
        <p:nvSpPr>
          <p:cNvPr id="16" name="TextBox 15"/>
          <p:cNvSpPr txBox="1"/>
          <p:nvPr/>
        </p:nvSpPr>
        <p:spPr>
          <a:xfrm>
            <a:off x="7265978" y="5566061"/>
            <a:ext cx="4563165" cy="584775"/>
          </a:xfrm>
          <a:prstGeom prst="rect">
            <a:avLst/>
          </a:prstGeom>
          <a:noFill/>
        </p:spPr>
        <p:txBody>
          <a:bodyPr wrap="square" rtlCol="0">
            <a:spAutoFit/>
          </a:bodyPr>
          <a:lstStyle/>
          <a:p>
            <a:r>
              <a:rPr lang="en-US" sz="3200" b="1" dirty="0">
                <a:latin typeface="+mj-lt"/>
              </a:rPr>
              <a:t>Service</a:t>
            </a:r>
            <a:r>
              <a:rPr lang="en-US" sz="3200" dirty="0">
                <a:latin typeface="+mj-lt"/>
              </a:rPr>
              <a:t> /cds-services/{id}</a:t>
            </a:r>
          </a:p>
        </p:txBody>
      </p:sp>
    </p:spTree>
    <p:extLst>
      <p:ext uri="{BB962C8B-B14F-4D97-AF65-F5344CB8AC3E}">
        <p14:creationId xmlns:p14="http://schemas.microsoft.com/office/powerpoint/2010/main" val="368512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1894"/>
            <a:ext cx="10515600" cy="1325563"/>
          </a:xfrm>
        </p:spPr>
        <p:txBody>
          <a:bodyPr/>
          <a:lstStyle/>
          <a:p>
            <a:r>
              <a:rPr lang="en-US" dirty="0"/>
              <a:t>Discovery</a:t>
            </a:r>
          </a:p>
        </p:txBody>
      </p:sp>
      <p:sp>
        <p:nvSpPr>
          <p:cNvPr id="3" name="Content Placeholder 2"/>
          <p:cNvSpPr>
            <a:spLocks noGrp="1"/>
          </p:cNvSpPr>
          <p:nvPr>
            <p:ph idx="1"/>
          </p:nvPr>
        </p:nvSpPr>
        <p:spPr>
          <a:xfrm>
            <a:off x="609600" y="1741795"/>
            <a:ext cx="10972800" cy="5104764"/>
          </a:xfrm>
        </p:spPr>
        <p:txBody>
          <a:bodyPr>
            <a:normAutofit fontScale="85000" lnSpcReduction="20000"/>
          </a:bodyPr>
          <a:lstStyle/>
          <a:p>
            <a:pPr marL="0" indent="0">
              <a:buNone/>
            </a:pP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"services"</a:t>
            </a:r>
            <a:r>
              <a:rPr lang="en-US" sz="2700" b="1" dirty="0">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     </a:t>
            </a:r>
            <a:r>
              <a:rPr lang="en-US" sz="2700" b="1" dirty="0">
                <a:solidFill>
                  <a:srgbClr val="3366FF"/>
                </a:solidFill>
                <a:latin typeface="Courier New"/>
                <a:cs typeface="Courier New"/>
              </a:rPr>
              <a:t>"hook"</a:t>
            </a:r>
            <a:r>
              <a:rPr lang="en-US" sz="2700" b="1" dirty="0">
                <a:latin typeface="Courier New"/>
                <a:cs typeface="Courier New"/>
              </a:rPr>
              <a:t>: </a:t>
            </a:r>
            <a:r>
              <a:rPr lang="en-US" sz="2700" b="1" dirty="0">
                <a:solidFill>
                  <a:schemeClr val="accent3">
                    <a:lumMod val="75000"/>
                  </a:schemeClr>
                </a:solidFill>
                <a:latin typeface="Courier New"/>
                <a:cs typeface="Courier New"/>
              </a:rPr>
              <a:t>"patient-view"</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"name"</a:t>
            </a:r>
            <a:r>
              <a:rPr lang="en-US" sz="2700" b="1" dirty="0">
                <a:latin typeface="Courier New"/>
                <a:cs typeface="Courier New"/>
              </a:rPr>
              <a:t>: </a:t>
            </a:r>
            <a:r>
              <a:rPr lang="en-US" sz="2700" b="1" dirty="0">
                <a:solidFill>
                  <a:schemeClr val="accent3">
                    <a:lumMod val="75000"/>
                  </a:schemeClr>
                </a:solidFill>
                <a:latin typeface="Courier New"/>
                <a:cs typeface="Courier New"/>
              </a:rPr>
              <a:t>"</a:t>
            </a:r>
            <a:r>
              <a:rPr lang="en-US" sz="2700" b="1" dirty="0">
                <a:solidFill>
                  <a:srgbClr val="77933C"/>
                </a:solidFill>
                <a:latin typeface="Courier New"/>
                <a:cs typeface="Courier New"/>
              </a:rPr>
              <a:t>CDS Service Example"</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"description"</a:t>
            </a:r>
            <a:r>
              <a:rPr lang="en-US" sz="2700" b="1" dirty="0">
                <a:latin typeface="Courier New"/>
                <a:cs typeface="Courier New"/>
              </a:rPr>
              <a:t>: </a:t>
            </a:r>
            <a:r>
              <a:rPr lang="en-US" sz="2700" b="1" dirty="0">
                <a:solidFill>
                  <a:srgbClr val="77933C"/>
                </a:solidFill>
                <a:latin typeface="Courier New"/>
                <a:cs typeface="Courier New"/>
              </a:rPr>
              <a:t>"An example CDS service"</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"id"</a:t>
            </a:r>
            <a:r>
              <a:rPr lang="en-US" sz="2700" b="1" dirty="0">
                <a:latin typeface="Courier New"/>
                <a:cs typeface="Courier New"/>
              </a:rPr>
              <a:t>: </a:t>
            </a:r>
            <a:r>
              <a:rPr lang="en-US" sz="2700" b="1" dirty="0">
                <a:solidFill>
                  <a:srgbClr val="77933C"/>
                </a:solidFill>
                <a:latin typeface="Courier New"/>
                <a:cs typeface="Courier New"/>
              </a:rPr>
              <a:t>"example-service"</a:t>
            </a:r>
            <a:r>
              <a:rPr lang="en-US" sz="2700" b="1" dirty="0">
                <a:latin typeface="Courier New"/>
                <a:cs typeface="Courier New"/>
              </a:rPr>
              <a:t>,</a:t>
            </a:r>
          </a:p>
          <a:p>
            <a:pPr marL="0" indent="0">
              <a:buNone/>
            </a:pPr>
            <a:r>
              <a:rPr lang="en-US" sz="2700" b="1" dirty="0">
                <a:solidFill>
                  <a:schemeClr val="bg1">
                    <a:lumMod val="75000"/>
                  </a:schemeClr>
                </a:solidFill>
                <a:latin typeface="Courier New"/>
                <a:cs typeface="Courier New"/>
              </a:rPr>
              <a:t>     "prefetch": {</a:t>
            </a:r>
          </a:p>
          <a:p>
            <a:pPr marL="0" indent="0">
              <a:buNone/>
            </a:pPr>
            <a:r>
              <a:rPr lang="en-US" sz="2700" b="1" dirty="0">
                <a:solidFill>
                  <a:schemeClr val="bg1">
                    <a:lumMod val="75000"/>
                  </a:schemeClr>
                </a:solidFill>
                <a:latin typeface="Courier New"/>
                <a:cs typeface="Courier New"/>
              </a:rPr>
              <a:t>       "patientToGreet": "Patient/{{</a:t>
            </a:r>
            <a:r>
              <a:rPr lang="en-US" sz="2700" b="1" dirty="0" err="1">
                <a:solidFill>
                  <a:schemeClr val="bg1">
                    <a:lumMod val="75000"/>
                  </a:schemeClr>
                </a:solidFill>
                <a:latin typeface="Courier New"/>
                <a:cs typeface="Courier New"/>
              </a:rPr>
              <a:t>context.patientId</a:t>
            </a:r>
            <a:r>
              <a:rPr lang="en-US" sz="2700" b="1" dirty="0">
                <a:solidFill>
                  <a:schemeClr val="bg1">
                    <a:lumMod val="75000"/>
                  </a:schemeClr>
                </a:solidFill>
                <a:latin typeface="Courier New"/>
                <a:cs typeface="Courier New"/>
              </a:rPr>
              <a:t>}}"</a:t>
            </a:r>
          </a:p>
          <a:p>
            <a:pPr marL="0" indent="0">
              <a:buNone/>
            </a:pPr>
            <a:r>
              <a:rPr lang="en-US" sz="2700" b="1" dirty="0">
                <a:solidFill>
                  <a:schemeClr val="bg1">
                    <a:lumMod val="75000"/>
                  </a:schemeClr>
                </a:solidFill>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a:t>
            </a:r>
          </a:p>
        </p:txBody>
      </p:sp>
      <p:sp>
        <p:nvSpPr>
          <p:cNvPr id="4" name="TextBox 3"/>
          <p:cNvSpPr txBox="1"/>
          <p:nvPr/>
        </p:nvSpPr>
        <p:spPr>
          <a:xfrm>
            <a:off x="609600" y="1313120"/>
            <a:ext cx="9640719" cy="533480"/>
          </a:xfrm>
          <a:prstGeom prst="rect">
            <a:avLst/>
          </a:prstGeom>
          <a:noFill/>
        </p:spPr>
        <p:txBody>
          <a:bodyPr wrap="square" lIns="121917" tIns="60958" rIns="121917" bIns="60958" rtlCol="0">
            <a:spAutoFit/>
          </a:bodyPr>
          <a:lstStyle/>
          <a:p>
            <a:r>
              <a:rPr lang="en-US" sz="2700" dirty="0">
                <a:latin typeface="Courier New"/>
                <a:cs typeface="Courier New"/>
              </a:rPr>
              <a:t>GET https://example.com</a:t>
            </a:r>
            <a:r>
              <a:rPr lang="en-US" sz="2700" b="1" dirty="0">
                <a:latin typeface="Courier New"/>
                <a:cs typeface="Courier New"/>
              </a:rPr>
              <a:t>/cds-services</a:t>
            </a:r>
          </a:p>
        </p:txBody>
      </p:sp>
    </p:spTree>
    <p:extLst>
      <p:ext uri="{BB962C8B-B14F-4D97-AF65-F5344CB8AC3E}">
        <p14:creationId xmlns:p14="http://schemas.microsoft.com/office/powerpoint/2010/main" val="885619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0F6422-A4E6-E34F-A0DA-55B6A727893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343628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07783"/>
            <a:ext cx="10515600" cy="1325563"/>
          </a:xfrm>
        </p:spPr>
        <p:txBody>
          <a:bodyPr/>
          <a:lstStyle/>
          <a:p>
            <a:r>
              <a:rPr lang="en-US" dirty="0"/>
              <a:t>CDS Service Invocation</a:t>
            </a:r>
          </a:p>
        </p:txBody>
      </p:sp>
      <p:sp>
        <p:nvSpPr>
          <p:cNvPr id="3" name="Content Placeholder 2"/>
          <p:cNvSpPr>
            <a:spLocks noGrp="1"/>
          </p:cNvSpPr>
          <p:nvPr>
            <p:ph idx="1"/>
          </p:nvPr>
        </p:nvSpPr>
        <p:spPr>
          <a:xfrm>
            <a:off x="609600" y="1741795"/>
            <a:ext cx="10972800" cy="5104764"/>
          </a:xfrm>
        </p:spPr>
        <p:txBody>
          <a:bodyPr>
            <a:normAutofit fontScale="85000" lnSpcReduction="20000"/>
          </a:bodyPr>
          <a:lstStyle/>
          <a:p>
            <a:pPr marL="0" indent="0">
              <a:buNone/>
            </a:pPr>
            <a:r>
              <a:rPr lang="en-US" sz="2700" b="1" dirty="0">
                <a:solidFill>
                  <a:schemeClr val="bg1">
                    <a:lumMod val="85000"/>
                  </a:schemeClr>
                </a:solidFill>
                <a:latin typeface="Courier New"/>
                <a:cs typeface="Courier New"/>
              </a:rPr>
              <a:t>{</a:t>
            </a:r>
          </a:p>
          <a:p>
            <a:pPr marL="0" indent="0">
              <a:buNone/>
            </a:pPr>
            <a:r>
              <a:rPr lang="en-US" sz="2700" b="1" dirty="0">
                <a:solidFill>
                  <a:schemeClr val="bg1">
                    <a:lumMod val="85000"/>
                  </a:schemeClr>
                </a:solidFill>
                <a:latin typeface="Courier New"/>
                <a:cs typeface="Courier New"/>
              </a:rPr>
              <a:t>  "services":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"hook": "patient-view",</a:t>
            </a:r>
          </a:p>
          <a:p>
            <a:pPr marL="0" indent="0">
              <a:buNone/>
            </a:pPr>
            <a:r>
              <a:rPr lang="en-US" sz="2700" b="1" dirty="0">
                <a:solidFill>
                  <a:schemeClr val="bg1">
                    <a:lumMod val="85000"/>
                  </a:schemeClr>
                </a:solidFill>
                <a:latin typeface="Courier New"/>
                <a:cs typeface="Courier New"/>
              </a:rPr>
              <a:t>      "name": "CDS Service Example",</a:t>
            </a:r>
          </a:p>
          <a:p>
            <a:pPr marL="0" indent="0">
              <a:buNone/>
            </a:pPr>
            <a:r>
              <a:rPr lang="en-US" sz="2700" b="1" dirty="0">
                <a:solidFill>
                  <a:schemeClr val="bg1">
                    <a:lumMod val="85000"/>
                  </a:schemeClr>
                </a:solidFill>
                <a:latin typeface="Courier New"/>
                <a:cs typeface="Courier New"/>
              </a:rPr>
              <a:t>      "description": "An example CDS service",</a:t>
            </a:r>
          </a:p>
          <a:p>
            <a:pPr marL="0" indent="0">
              <a:buNone/>
            </a:pPr>
            <a:r>
              <a:rPr lang="en-US" sz="2700" b="1" dirty="0">
                <a:latin typeface="Courier New"/>
                <a:cs typeface="Courier New"/>
              </a:rPr>
              <a:t>      </a:t>
            </a:r>
            <a:r>
              <a:rPr lang="en-US" sz="2700" b="1" dirty="0">
                <a:solidFill>
                  <a:srgbClr val="3366FF"/>
                </a:solidFill>
                <a:latin typeface="Courier New"/>
                <a:cs typeface="Courier New"/>
              </a:rPr>
              <a:t>"id"</a:t>
            </a:r>
            <a:r>
              <a:rPr lang="en-US" sz="2700" b="1" dirty="0">
                <a:latin typeface="Courier New"/>
                <a:cs typeface="Courier New"/>
              </a:rPr>
              <a:t>: </a:t>
            </a:r>
            <a:r>
              <a:rPr lang="en-US" sz="2700" b="1" dirty="0">
                <a:solidFill>
                  <a:srgbClr val="77933C"/>
                </a:solidFill>
                <a:latin typeface="Courier New"/>
                <a:cs typeface="Courier New"/>
              </a:rPr>
              <a:t>"example-service"</a:t>
            </a:r>
            <a:r>
              <a:rPr lang="en-US" sz="2700" b="1" dirty="0">
                <a:latin typeface="Courier New"/>
                <a:cs typeface="Courier New"/>
              </a:rPr>
              <a:t>,</a:t>
            </a:r>
          </a:p>
          <a:p>
            <a:pPr marL="0" indent="0">
              <a:buNone/>
            </a:pPr>
            <a:r>
              <a:rPr lang="en-US" sz="2700" b="1" dirty="0">
                <a:solidFill>
                  <a:srgbClr val="D9D9D9"/>
                </a:solidFill>
                <a:latin typeface="Courier New"/>
                <a:cs typeface="Courier New"/>
              </a:rPr>
              <a:t>      "prefetch": {</a:t>
            </a:r>
          </a:p>
          <a:p>
            <a:pPr marL="0" indent="0">
              <a:buNone/>
            </a:pPr>
            <a:r>
              <a:rPr lang="en-US" sz="2700" b="1" dirty="0">
                <a:solidFill>
                  <a:schemeClr val="bg1">
                    <a:lumMod val="85000"/>
                  </a:schemeClr>
                </a:solidFill>
                <a:latin typeface="Courier New"/>
                <a:cs typeface="Courier New"/>
              </a:rPr>
              <a:t>        "patientToGreet": "Patient/{{Patient.id}}"</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a:t>
            </a:r>
          </a:p>
        </p:txBody>
      </p:sp>
      <p:sp>
        <p:nvSpPr>
          <p:cNvPr id="5" name="Content Placeholder 3"/>
          <p:cNvSpPr txBox="1">
            <a:spLocks/>
          </p:cNvSpPr>
          <p:nvPr/>
        </p:nvSpPr>
        <p:spPr>
          <a:xfrm>
            <a:off x="335026" y="4503711"/>
            <a:ext cx="11426044" cy="2034399"/>
          </a:xfrm>
          <a:prstGeom prst="rect">
            <a:avLst/>
          </a:prstGeom>
          <a:solidFill>
            <a:schemeClr val="bg1"/>
          </a:solidFill>
          <a:ln w="25400">
            <a:solidFill>
              <a:schemeClr val="tx1"/>
            </a:solidFill>
          </a:ln>
        </p:spPr>
        <p:txBody>
          <a:bodyPr vert="horz" wrap="square" lIns="121917" tIns="60958" rIns="121917" bIns="60958" rtlCol="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700" dirty="0">
                <a:latin typeface="Courier New"/>
                <a:cs typeface="Courier New"/>
              </a:rPr>
              <a:t>POST https://example.com</a:t>
            </a:r>
            <a:r>
              <a:rPr lang="en-US" sz="2700" b="1" dirty="0">
                <a:latin typeface="Courier New"/>
                <a:cs typeface="Courier New"/>
              </a:rPr>
              <a:t>/cds-services/example-service</a:t>
            </a:r>
          </a:p>
          <a:p>
            <a:pPr marL="0" indent="0">
              <a:buNone/>
            </a:pPr>
            <a:endParaRPr lang="en-US" sz="2700" b="1" dirty="0">
              <a:latin typeface="Courier New"/>
              <a:cs typeface="Courier New"/>
            </a:endParaRPr>
          </a:p>
          <a:p>
            <a:pPr marL="0" indent="0">
              <a:buNone/>
            </a:pPr>
            <a:endParaRPr lang="en-US" sz="2700" b="1" dirty="0">
              <a:latin typeface="Courier New"/>
              <a:cs typeface="Courier New"/>
            </a:endParaRPr>
          </a:p>
          <a:p>
            <a:pPr marL="0" indent="0">
              <a:buNone/>
            </a:pPr>
            <a:endParaRPr lang="en-US" sz="2700" b="1" dirty="0">
              <a:latin typeface="Courier New"/>
              <a:cs typeface="Courier New"/>
            </a:endParaRPr>
          </a:p>
        </p:txBody>
      </p:sp>
    </p:spTree>
    <p:extLst>
      <p:ext uri="{BB962C8B-B14F-4D97-AF65-F5344CB8AC3E}">
        <p14:creationId xmlns:p14="http://schemas.microsoft.com/office/powerpoint/2010/main" val="2190309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09711-6B37-B244-861A-3476CAB05F68}"/>
              </a:ext>
            </a:extLst>
          </p:cNvPr>
          <p:cNvSpPr>
            <a:spLocks noGrp="1"/>
          </p:cNvSpPr>
          <p:nvPr>
            <p:ph type="title"/>
          </p:nvPr>
        </p:nvSpPr>
        <p:spPr/>
        <p:txBody>
          <a:bodyPr/>
          <a:lstStyle/>
          <a:p>
            <a:r>
              <a:rPr lang="en-US" dirty="0"/>
              <a:t>Data Access available to a CDS Service</a:t>
            </a:r>
          </a:p>
        </p:txBody>
      </p:sp>
      <p:grpSp>
        <p:nvGrpSpPr>
          <p:cNvPr id="24" name="Group 23">
            <a:extLst>
              <a:ext uri="{FF2B5EF4-FFF2-40B4-BE49-F238E27FC236}">
                <a16:creationId xmlns:a16="http://schemas.microsoft.com/office/drawing/2014/main" id="{22D2339E-9D1C-DA40-9404-5351821F245A}"/>
              </a:ext>
            </a:extLst>
          </p:cNvPr>
          <p:cNvGrpSpPr/>
          <p:nvPr/>
        </p:nvGrpSpPr>
        <p:grpSpPr>
          <a:xfrm>
            <a:off x="847914" y="1546968"/>
            <a:ext cx="3517510" cy="1707218"/>
            <a:chOff x="838200" y="1845898"/>
            <a:chExt cx="3517510" cy="1707218"/>
          </a:xfrm>
        </p:grpSpPr>
        <p:pic>
          <p:nvPicPr>
            <p:cNvPr id="6" name="Picture 5" descr="ehr-icon.png">
              <a:extLst>
                <a:ext uri="{FF2B5EF4-FFF2-40B4-BE49-F238E27FC236}">
                  <a16:creationId xmlns:a16="http://schemas.microsoft.com/office/drawing/2014/main" id="{40C48B0B-E5A1-C04F-AA14-81B6B4EB66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32851"/>
              <a:ext cx="2928940" cy="1620265"/>
            </a:xfrm>
            <a:prstGeom prst="rect">
              <a:avLst/>
            </a:prstGeom>
          </p:spPr>
        </p:pic>
        <p:sp>
          <p:nvSpPr>
            <p:cNvPr id="7" name="TextBox 6">
              <a:extLst>
                <a:ext uri="{FF2B5EF4-FFF2-40B4-BE49-F238E27FC236}">
                  <a16:creationId xmlns:a16="http://schemas.microsoft.com/office/drawing/2014/main" id="{3AA96AC3-1EDC-4B48-9902-D8A950959E1B}"/>
                </a:ext>
              </a:extLst>
            </p:cNvPr>
            <p:cNvSpPr txBox="1"/>
            <p:nvPr/>
          </p:nvSpPr>
          <p:spPr>
            <a:xfrm>
              <a:off x="3486181" y="1845898"/>
              <a:ext cx="869529" cy="415494"/>
            </a:xfrm>
            <a:prstGeom prst="rect">
              <a:avLst/>
            </a:prstGeom>
            <a:noFill/>
          </p:spPr>
          <p:txBody>
            <a:bodyPr wrap="square" lIns="121917" tIns="60958" rIns="121917" bIns="60958" rtlCol="0">
              <a:spAutoFit/>
            </a:bodyPr>
            <a:lstStyle/>
            <a:p>
              <a:r>
                <a:rPr lang="en-US" dirty="0"/>
                <a:t>EHR</a:t>
              </a:r>
            </a:p>
          </p:txBody>
        </p:sp>
      </p:grpSp>
      <p:sp>
        <p:nvSpPr>
          <p:cNvPr id="8" name="Right Arrow 7">
            <a:extLst>
              <a:ext uri="{FF2B5EF4-FFF2-40B4-BE49-F238E27FC236}">
                <a16:creationId xmlns:a16="http://schemas.microsoft.com/office/drawing/2014/main" id="{F1266D25-5AA2-C447-888A-098B85B49A07}"/>
              </a:ext>
            </a:extLst>
          </p:cNvPr>
          <p:cNvSpPr/>
          <p:nvPr/>
        </p:nvSpPr>
        <p:spPr>
          <a:xfrm>
            <a:off x="3034118" y="5173633"/>
            <a:ext cx="4703688"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Push</a:t>
            </a:r>
          </a:p>
        </p:txBody>
      </p:sp>
      <p:pic>
        <p:nvPicPr>
          <p:cNvPr id="11" name="Picture 10">
            <a:extLst>
              <a:ext uri="{FF2B5EF4-FFF2-40B4-BE49-F238E27FC236}">
                <a16:creationId xmlns:a16="http://schemas.microsoft.com/office/drawing/2014/main" id="{BD32420D-EFAA-834F-B37F-D3F23329ADFF}"/>
              </a:ext>
            </a:extLst>
          </p:cNvPr>
          <p:cNvPicPr>
            <a:picLocks noChangeAspect="1"/>
          </p:cNvPicPr>
          <p:nvPr/>
        </p:nvPicPr>
        <p:blipFill>
          <a:blip r:embed="rId4"/>
          <a:stretch>
            <a:fillRect/>
          </a:stretch>
        </p:blipFill>
        <p:spPr>
          <a:xfrm>
            <a:off x="7797098" y="5982656"/>
            <a:ext cx="458430" cy="648926"/>
          </a:xfrm>
          <a:prstGeom prst="rect">
            <a:avLst/>
          </a:prstGeom>
        </p:spPr>
      </p:pic>
      <p:sp>
        <p:nvSpPr>
          <p:cNvPr id="12" name="TextBox 11">
            <a:extLst>
              <a:ext uri="{FF2B5EF4-FFF2-40B4-BE49-F238E27FC236}">
                <a16:creationId xmlns:a16="http://schemas.microsoft.com/office/drawing/2014/main" id="{AE21E64F-F2DE-A94C-9C46-E01E9A3171A2}"/>
              </a:ext>
            </a:extLst>
          </p:cNvPr>
          <p:cNvSpPr txBox="1"/>
          <p:nvPr/>
        </p:nvSpPr>
        <p:spPr>
          <a:xfrm>
            <a:off x="4365424" y="4837011"/>
            <a:ext cx="2409052" cy="415494"/>
          </a:xfrm>
          <a:prstGeom prst="rect">
            <a:avLst/>
          </a:prstGeom>
          <a:noFill/>
        </p:spPr>
        <p:txBody>
          <a:bodyPr wrap="square" lIns="121917" tIns="60958" rIns="121917" bIns="60958" rtlCol="0">
            <a:spAutoFit/>
          </a:bodyPr>
          <a:lstStyle/>
          <a:p>
            <a:r>
              <a:rPr lang="en-US" dirty="0"/>
              <a:t>Prefetch FHIR data</a:t>
            </a:r>
          </a:p>
        </p:txBody>
      </p:sp>
      <p:sp>
        <p:nvSpPr>
          <p:cNvPr id="13" name="TextBox 12">
            <a:extLst>
              <a:ext uri="{FF2B5EF4-FFF2-40B4-BE49-F238E27FC236}">
                <a16:creationId xmlns:a16="http://schemas.microsoft.com/office/drawing/2014/main" id="{7C8B01D2-E7F0-BE4F-A4D7-61E350A56400}"/>
              </a:ext>
            </a:extLst>
          </p:cNvPr>
          <p:cNvSpPr txBox="1"/>
          <p:nvPr/>
        </p:nvSpPr>
        <p:spPr>
          <a:xfrm>
            <a:off x="4527955" y="5843890"/>
            <a:ext cx="2070053" cy="415494"/>
          </a:xfrm>
          <a:prstGeom prst="rect">
            <a:avLst/>
          </a:prstGeom>
          <a:noFill/>
        </p:spPr>
        <p:txBody>
          <a:bodyPr wrap="square" lIns="121917" tIns="60958" rIns="121917" bIns="60958" rtlCol="0">
            <a:spAutoFit/>
          </a:bodyPr>
          <a:lstStyle/>
          <a:p>
            <a:r>
              <a:rPr lang="en-US" dirty="0"/>
              <a:t>Retrieve FHIR data</a:t>
            </a:r>
          </a:p>
        </p:txBody>
      </p:sp>
      <p:sp>
        <p:nvSpPr>
          <p:cNvPr id="16" name="Left Arrow 15">
            <a:extLst>
              <a:ext uri="{FF2B5EF4-FFF2-40B4-BE49-F238E27FC236}">
                <a16:creationId xmlns:a16="http://schemas.microsoft.com/office/drawing/2014/main" id="{1A86083D-45A8-FE40-96F0-E7F1B681842D}"/>
              </a:ext>
            </a:extLst>
          </p:cNvPr>
          <p:cNvSpPr/>
          <p:nvPr/>
        </p:nvSpPr>
        <p:spPr>
          <a:xfrm>
            <a:off x="3027149" y="6174382"/>
            <a:ext cx="4703688" cy="4572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Pull</a:t>
            </a:r>
          </a:p>
        </p:txBody>
      </p:sp>
      <p:grpSp>
        <p:nvGrpSpPr>
          <p:cNvPr id="26" name="Group 25">
            <a:extLst>
              <a:ext uri="{FF2B5EF4-FFF2-40B4-BE49-F238E27FC236}">
                <a16:creationId xmlns:a16="http://schemas.microsoft.com/office/drawing/2014/main" id="{BE84759C-F5DC-424C-BE7E-770A9279B875}"/>
              </a:ext>
            </a:extLst>
          </p:cNvPr>
          <p:cNvGrpSpPr/>
          <p:nvPr/>
        </p:nvGrpSpPr>
        <p:grpSpPr>
          <a:xfrm>
            <a:off x="6598008" y="1572016"/>
            <a:ext cx="5387359" cy="2917588"/>
            <a:chOff x="6598008" y="1933433"/>
            <a:chExt cx="5387359" cy="2917588"/>
          </a:xfrm>
        </p:grpSpPr>
        <p:grpSp>
          <p:nvGrpSpPr>
            <p:cNvPr id="25" name="Group 24">
              <a:extLst>
                <a:ext uri="{FF2B5EF4-FFF2-40B4-BE49-F238E27FC236}">
                  <a16:creationId xmlns:a16="http://schemas.microsoft.com/office/drawing/2014/main" id="{B6A42733-7E26-AC40-AF1E-B5F007B3DF00}"/>
                </a:ext>
              </a:extLst>
            </p:cNvPr>
            <p:cNvGrpSpPr/>
            <p:nvPr/>
          </p:nvGrpSpPr>
          <p:grpSpPr>
            <a:xfrm>
              <a:off x="6598008" y="1933433"/>
              <a:ext cx="3791963" cy="2048036"/>
              <a:chOff x="6598008" y="1933433"/>
              <a:chExt cx="3791963" cy="2048036"/>
            </a:xfrm>
          </p:grpSpPr>
          <p:pic>
            <p:nvPicPr>
              <p:cNvPr id="4" name="Picture 3" descr="cloud-service.png">
                <a:extLst>
                  <a:ext uri="{FF2B5EF4-FFF2-40B4-BE49-F238E27FC236}">
                    <a16:creationId xmlns:a16="http://schemas.microsoft.com/office/drawing/2014/main" id="{BF88BE7F-0C48-C940-ADFA-47BD361778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8008" y="2020610"/>
                <a:ext cx="2718657" cy="1960859"/>
              </a:xfrm>
              <a:prstGeom prst="rect">
                <a:avLst/>
              </a:prstGeom>
            </p:spPr>
          </p:pic>
          <p:sp>
            <p:nvSpPr>
              <p:cNvPr id="5" name="TextBox 4">
                <a:extLst>
                  <a:ext uri="{FF2B5EF4-FFF2-40B4-BE49-F238E27FC236}">
                    <a16:creationId xmlns:a16="http://schemas.microsoft.com/office/drawing/2014/main" id="{7D5F64D8-6C51-2A4E-A41B-F8103425AAFA}"/>
                  </a:ext>
                </a:extLst>
              </p:cNvPr>
              <p:cNvSpPr txBox="1"/>
              <p:nvPr/>
            </p:nvSpPr>
            <p:spPr>
              <a:xfrm>
                <a:off x="8708118" y="1933433"/>
                <a:ext cx="1681853" cy="415494"/>
              </a:xfrm>
              <a:prstGeom prst="rect">
                <a:avLst/>
              </a:prstGeom>
              <a:noFill/>
            </p:spPr>
            <p:txBody>
              <a:bodyPr wrap="square" lIns="121917" tIns="60958" rIns="121917" bIns="60958" rtlCol="0">
                <a:spAutoFit/>
              </a:bodyPr>
              <a:lstStyle/>
              <a:p>
                <a:r>
                  <a:rPr lang="en-US" dirty="0"/>
                  <a:t>CDS Service</a:t>
                </a:r>
              </a:p>
            </p:txBody>
          </p:sp>
        </p:grpSp>
        <p:grpSp>
          <p:nvGrpSpPr>
            <p:cNvPr id="23" name="Group 22">
              <a:extLst>
                <a:ext uri="{FF2B5EF4-FFF2-40B4-BE49-F238E27FC236}">
                  <a16:creationId xmlns:a16="http://schemas.microsoft.com/office/drawing/2014/main" id="{AD5DBCBD-E43C-8040-A076-2AA5778B289B}"/>
                </a:ext>
              </a:extLst>
            </p:cNvPr>
            <p:cNvGrpSpPr/>
            <p:nvPr/>
          </p:nvGrpSpPr>
          <p:grpSpPr>
            <a:xfrm>
              <a:off x="10009440" y="2807116"/>
              <a:ext cx="1975927" cy="2043905"/>
              <a:chOff x="10009440" y="3072946"/>
              <a:chExt cx="1975927" cy="2043905"/>
            </a:xfrm>
          </p:grpSpPr>
          <p:sp>
            <p:nvSpPr>
              <p:cNvPr id="17" name="Can 16">
                <a:extLst>
                  <a:ext uri="{FF2B5EF4-FFF2-40B4-BE49-F238E27FC236}">
                    <a16:creationId xmlns:a16="http://schemas.microsoft.com/office/drawing/2014/main" id="{C3231779-C2FE-2547-A8B9-CDE3E0920BD3}"/>
                  </a:ext>
                </a:extLst>
              </p:cNvPr>
              <p:cNvSpPr/>
              <p:nvPr/>
            </p:nvSpPr>
            <p:spPr>
              <a:xfrm>
                <a:off x="10009440" y="3072946"/>
                <a:ext cx="1671127" cy="1739105"/>
              </a:xfrm>
              <a:prstGeom prst="ca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Other Data Sources</a:t>
                </a:r>
              </a:p>
            </p:txBody>
          </p:sp>
          <p:sp>
            <p:nvSpPr>
              <p:cNvPr id="18" name="Can 17">
                <a:extLst>
                  <a:ext uri="{FF2B5EF4-FFF2-40B4-BE49-F238E27FC236}">
                    <a16:creationId xmlns:a16="http://schemas.microsoft.com/office/drawing/2014/main" id="{1AE77B21-4924-4948-B84A-2C6FD08CD5D5}"/>
                  </a:ext>
                </a:extLst>
              </p:cNvPr>
              <p:cNvSpPr/>
              <p:nvPr/>
            </p:nvSpPr>
            <p:spPr>
              <a:xfrm>
                <a:off x="10161840" y="3225346"/>
                <a:ext cx="1671127" cy="1739105"/>
              </a:xfrm>
              <a:prstGeom prst="ca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Other Data Sources</a:t>
                </a:r>
              </a:p>
            </p:txBody>
          </p:sp>
          <p:sp>
            <p:nvSpPr>
              <p:cNvPr id="19" name="Can 18">
                <a:extLst>
                  <a:ext uri="{FF2B5EF4-FFF2-40B4-BE49-F238E27FC236}">
                    <a16:creationId xmlns:a16="http://schemas.microsoft.com/office/drawing/2014/main" id="{100A8B47-BEA6-AA40-88FB-89B3092F23A2}"/>
                  </a:ext>
                </a:extLst>
              </p:cNvPr>
              <p:cNvSpPr/>
              <p:nvPr/>
            </p:nvSpPr>
            <p:spPr>
              <a:xfrm>
                <a:off x="10314240" y="3377746"/>
                <a:ext cx="1671127" cy="1739105"/>
              </a:xfrm>
              <a:prstGeom prst="ca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Other Data Sources</a:t>
                </a:r>
              </a:p>
            </p:txBody>
          </p:sp>
        </p:grpSp>
        <p:sp>
          <p:nvSpPr>
            <p:cNvPr id="20" name="Right Arrow 19">
              <a:extLst>
                <a:ext uri="{FF2B5EF4-FFF2-40B4-BE49-F238E27FC236}">
                  <a16:creationId xmlns:a16="http://schemas.microsoft.com/office/drawing/2014/main" id="{0D39A90F-4D7C-FE49-B0D4-6CE1FBB09C46}"/>
                </a:ext>
              </a:extLst>
            </p:cNvPr>
            <p:cNvSpPr/>
            <p:nvPr/>
          </p:nvSpPr>
          <p:spPr>
            <a:xfrm rot="2086235">
              <a:off x="9316630" y="3381203"/>
              <a:ext cx="698463" cy="3937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0">
            <a:extLst>
              <a:ext uri="{FF2B5EF4-FFF2-40B4-BE49-F238E27FC236}">
                <a16:creationId xmlns:a16="http://schemas.microsoft.com/office/drawing/2014/main" id="{1EE37112-463E-CC49-BAAD-18C4E8B76278}"/>
              </a:ext>
            </a:extLst>
          </p:cNvPr>
          <p:cNvPicPr>
            <a:picLocks noChangeAspect="1"/>
          </p:cNvPicPr>
          <p:nvPr/>
        </p:nvPicPr>
        <p:blipFill>
          <a:blip r:embed="rId4"/>
          <a:stretch>
            <a:fillRect/>
          </a:stretch>
        </p:blipFill>
        <p:spPr>
          <a:xfrm>
            <a:off x="7783928" y="5021266"/>
            <a:ext cx="458430" cy="648926"/>
          </a:xfrm>
          <a:prstGeom prst="rect">
            <a:avLst/>
          </a:prstGeom>
        </p:spPr>
      </p:pic>
      <p:sp>
        <p:nvSpPr>
          <p:cNvPr id="22" name="Right Arrow 21">
            <a:extLst>
              <a:ext uri="{FF2B5EF4-FFF2-40B4-BE49-F238E27FC236}">
                <a16:creationId xmlns:a16="http://schemas.microsoft.com/office/drawing/2014/main" id="{28583001-9CBB-CC44-84FF-C03865A26AAD}"/>
              </a:ext>
            </a:extLst>
          </p:cNvPr>
          <p:cNvSpPr/>
          <p:nvPr/>
        </p:nvSpPr>
        <p:spPr>
          <a:xfrm>
            <a:off x="3027149" y="4044683"/>
            <a:ext cx="4703688"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Push</a:t>
            </a:r>
          </a:p>
        </p:txBody>
      </p:sp>
      <p:sp>
        <p:nvSpPr>
          <p:cNvPr id="27" name="TextBox 26">
            <a:extLst>
              <a:ext uri="{FF2B5EF4-FFF2-40B4-BE49-F238E27FC236}">
                <a16:creationId xmlns:a16="http://schemas.microsoft.com/office/drawing/2014/main" id="{C309EF67-E0C4-4748-826C-E2F9AEB0E915}"/>
              </a:ext>
            </a:extLst>
          </p:cNvPr>
          <p:cNvSpPr txBox="1"/>
          <p:nvPr/>
        </p:nvSpPr>
        <p:spPr>
          <a:xfrm>
            <a:off x="4358455" y="3748107"/>
            <a:ext cx="2409052" cy="415494"/>
          </a:xfrm>
          <a:prstGeom prst="rect">
            <a:avLst/>
          </a:prstGeom>
          <a:noFill/>
        </p:spPr>
        <p:txBody>
          <a:bodyPr wrap="square" lIns="121917" tIns="60958" rIns="121917" bIns="60958" rtlCol="0">
            <a:spAutoFit/>
          </a:bodyPr>
          <a:lstStyle/>
          <a:p>
            <a:r>
              <a:rPr lang="en-US" dirty="0"/>
              <a:t>Hook context data</a:t>
            </a:r>
          </a:p>
        </p:txBody>
      </p:sp>
    </p:spTree>
    <p:extLst>
      <p:ext uri="{BB962C8B-B14F-4D97-AF65-F5344CB8AC3E}">
        <p14:creationId xmlns:p14="http://schemas.microsoft.com/office/powerpoint/2010/main" val="322709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73BBF-615A-5448-A49B-D4BACD7007C0}"/>
              </a:ext>
            </a:extLst>
          </p:cNvPr>
          <p:cNvSpPr>
            <a:spLocks noGrp="1"/>
          </p:cNvSpPr>
          <p:nvPr>
            <p:ph type="title"/>
          </p:nvPr>
        </p:nvSpPr>
        <p:spPr/>
        <p:txBody>
          <a:bodyPr/>
          <a:lstStyle/>
          <a:p>
            <a:r>
              <a:rPr lang="en-US" dirty="0"/>
              <a:t>Hook Context Data</a:t>
            </a:r>
          </a:p>
        </p:txBody>
      </p:sp>
      <p:sp>
        <p:nvSpPr>
          <p:cNvPr id="3" name="Content Placeholder 2">
            <a:extLst>
              <a:ext uri="{FF2B5EF4-FFF2-40B4-BE49-F238E27FC236}">
                <a16:creationId xmlns:a16="http://schemas.microsoft.com/office/drawing/2014/main" id="{39CB4939-6995-AA45-B887-08BFBB9639A9}"/>
              </a:ext>
            </a:extLst>
          </p:cNvPr>
          <p:cNvSpPr>
            <a:spLocks noGrp="1"/>
          </p:cNvSpPr>
          <p:nvPr>
            <p:ph idx="1"/>
          </p:nvPr>
        </p:nvSpPr>
        <p:spPr>
          <a:xfrm>
            <a:off x="838200" y="1825625"/>
            <a:ext cx="10515600" cy="2066401"/>
          </a:xfrm>
        </p:spPr>
        <p:txBody>
          <a:bodyPr/>
          <a:lstStyle/>
          <a:p>
            <a:r>
              <a:rPr lang="en-US" dirty="0"/>
              <a:t>Data specific to a hook</a:t>
            </a:r>
          </a:p>
          <a:p>
            <a:r>
              <a:rPr lang="en-US" dirty="0"/>
              <a:t>Data that all CDS Services using that hook would use</a:t>
            </a:r>
          </a:p>
          <a:p>
            <a:r>
              <a:rPr lang="en-US" dirty="0"/>
              <a:t>Can be FHIR data (or references to FHIR data) but not always</a:t>
            </a:r>
          </a:p>
          <a:p>
            <a:r>
              <a:rPr lang="en-US" dirty="0"/>
              <a:t>Every hook defines its own context</a:t>
            </a:r>
          </a:p>
        </p:txBody>
      </p:sp>
      <p:sp>
        <p:nvSpPr>
          <p:cNvPr id="4" name="TextBox 3">
            <a:extLst>
              <a:ext uri="{FF2B5EF4-FFF2-40B4-BE49-F238E27FC236}">
                <a16:creationId xmlns:a16="http://schemas.microsoft.com/office/drawing/2014/main" id="{653234F3-7F56-AF41-9233-31F498734321}"/>
              </a:ext>
            </a:extLst>
          </p:cNvPr>
          <p:cNvSpPr txBox="1"/>
          <p:nvPr/>
        </p:nvSpPr>
        <p:spPr>
          <a:xfrm>
            <a:off x="509452" y="4166346"/>
            <a:ext cx="6191794" cy="523220"/>
          </a:xfrm>
          <a:prstGeom prst="rect">
            <a:avLst/>
          </a:prstGeom>
          <a:noFill/>
        </p:spPr>
        <p:txBody>
          <a:bodyPr wrap="square" rtlCol="0">
            <a:spAutoFit/>
          </a:bodyPr>
          <a:lstStyle/>
          <a:p>
            <a:r>
              <a:rPr lang="en-US" sz="2800" b="1" dirty="0">
                <a:solidFill>
                  <a:schemeClr val="accent1"/>
                </a:solidFill>
              </a:rPr>
              <a:t>Example: patient-view hook</a:t>
            </a:r>
          </a:p>
        </p:txBody>
      </p:sp>
      <p:graphicFrame>
        <p:nvGraphicFramePr>
          <p:cNvPr id="5" name="Table 4">
            <a:extLst>
              <a:ext uri="{FF2B5EF4-FFF2-40B4-BE49-F238E27FC236}">
                <a16:creationId xmlns:a16="http://schemas.microsoft.com/office/drawing/2014/main" id="{65FF3B94-AA19-7544-9CCC-B3FD4BFBAB92}"/>
              </a:ext>
            </a:extLst>
          </p:cNvPr>
          <p:cNvGraphicFramePr>
            <a:graphicFrameLocks noGrp="1"/>
          </p:cNvGraphicFramePr>
          <p:nvPr>
            <p:extLst>
              <p:ext uri="{D42A27DB-BD31-4B8C-83A1-F6EECF244321}">
                <p14:modId xmlns:p14="http://schemas.microsoft.com/office/powerpoint/2010/main" val="2924615568"/>
              </p:ext>
            </p:extLst>
          </p:nvPr>
        </p:nvGraphicFramePr>
        <p:xfrm>
          <a:off x="509452" y="4689566"/>
          <a:ext cx="11234055" cy="1761717"/>
        </p:xfrm>
        <a:graphic>
          <a:graphicData uri="http://schemas.openxmlformats.org/drawingml/2006/table">
            <a:tbl>
              <a:tblPr firstRow="1" bandRow="1">
                <a:tableStyleId>{5C22544A-7EE6-4342-B048-85BDC9FD1C3A}</a:tableStyleId>
              </a:tblPr>
              <a:tblGrid>
                <a:gridCol w="1423851">
                  <a:extLst>
                    <a:ext uri="{9D8B030D-6E8A-4147-A177-3AD203B41FA5}">
                      <a16:colId xmlns:a16="http://schemas.microsoft.com/office/drawing/2014/main" val="1574914469"/>
                    </a:ext>
                  </a:extLst>
                </a:gridCol>
                <a:gridCol w="1358538">
                  <a:extLst>
                    <a:ext uri="{9D8B030D-6E8A-4147-A177-3AD203B41FA5}">
                      <a16:colId xmlns:a16="http://schemas.microsoft.com/office/drawing/2014/main" val="4274821355"/>
                    </a:ext>
                  </a:extLst>
                </a:gridCol>
                <a:gridCol w="1711234">
                  <a:extLst>
                    <a:ext uri="{9D8B030D-6E8A-4147-A177-3AD203B41FA5}">
                      <a16:colId xmlns:a16="http://schemas.microsoft.com/office/drawing/2014/main" val="4155542179"/>
                    </a:ext>
                  </a:extLst>
                </a:gridCol>
                <a:gridCol w="770708">
                  <a:extLst>
                    <a:ext uri="{9D8B030D-6E8A-4147-A177-3AD203B41FA5}">
                      <a16:colId xmlns:a16="http://schemas.microsoft.com/office/drawing/2014/main" val="810316980"/>
                    </a:ext>
                  </a:extLst>
                </a:gridCol>
                <a:gridCol w="5969724">
                  <a:extLst>
                    <a:ext uri="{9D8B030D-6E8A-4147-A177-3AD203B41FA5}">
                      <a16:colId xmlns:a16="http://schemas.microsoft.com/office/drawing/2014/main" val="1423315175"/>
                    </a:ext>
                  </a:extLst>
                </a:gridCol>
              </a:tblGrid>
              <a:tr h="379957">
                <a:tc>
                  <a:txBody>
                    <a:bodyPr/>
                    <a:lstStyle/>
                    <a:p>
                      <a:pPr algn="ctr"/>
                      <a:r>
                        <a:rPr lang="en-US" dirty="0"/>
                        <a:t>Field</a:t>
                      </a:r>
                    </a:p>
                  </a:txBody>
                  <a:tcPr/>
                </a:tc>
                <a:tc>
                  <a:txBody>
                    <a:bodyPr/>
                    <a:lstStyle/>
                    <a:p>
                      <a:pPr algn="ctr"/>
                      <a:r>
                        <a:rPr lang="en-US" dirty="0"/>
                        <a:t>Optionality</a:t>
                      </a:r>
                    </a:p>
                  </a:txBody>
                  <a:tcPr/>
                </a:tc>
                <a:tc>
                  <a:txBody>
                    <a:bodyPr/>
                    <a:lstStyle/>
                    <a:p>
                      <a:pPr algn="ctr"/>
                      <a:r>
                        <a:rPr lang="en-US" dirty="0"/>
                        <a:t>Prefetch Token?</a:t>
                      </a:r>
                    </a:p>
                  </a:txBody>
                  <a:tcPr/>
                </a:tc>
                <a:tc>
                  <a:txBody>
                    <a:bodyPr/>
                    <a:lstStyle/>
                    <a:p>
                      <a:pPr algn="ctr"/>
                      <a:r>
                        <a:rPr lang="en-US" dirty="0"/>
                        <a:t>Type</a:t>
                      </a:r>
                    </a:p>
                  </a:txBody>
                  <a:tcPr/>
                </a:tc>
                <a:tc>
                  <a:txBody>
                    <a:bodyPr/>
                    <a:lstStyle/>
                    <a:p>
                      <a:pPr algn="ctr"/>
                      <a:r>
                        <a:rPr lang="en-US" dirty="0"/>
                        <a:t>Description</a:t>
                      </a:r>
                    </a:p>
                  </a:txBody>
                  <a:tcPr/>
                </a:tc>
                <a:extLst>
                  <a:ext uri="{0D108BD9-81ED-4DB2-BD59-A6C34878D82A}">
                    <a16:rowId xmlns:a16="http://schemas.microsoft.com/office/drawing/2014/main" val="1617998849"/>
                  </a:ext>
                </a:extLst>
              </a:tr>
              <a:tr h="370840">
                <a:tc>
                  <a:txBody>
                    <a:bodyPr/>
                    <a:lstStyle/>
                    <a:p>
                      <a:r>
                        <a:rPr lang="en-US" dirty="0"/>
                        <a:t>user</a:t>
                      </a:r>
                    </a:p>
                  </a:txBody>
                  <a:tcPr/>
                </a:tc>
                <a:tc>
                  <a:txBody>
                    <a:bodyPr/>
                    <a:lstStyle/>
                    <a:p>
                      <a:r>
                        <a:rPr lang="en-US" dirty="0"/>
                        <a:t>REQUIRED</a:t>
                      </a:r>
                    </a:p>
                  </a:txBody>
                  <a:tcPr/>
                </a:tc>
                <a:tc>
                  <a:txBody>
                    <a:bodyPr/>
                    <a:lstStyle/>
                    <a:p>
                      <a:r>
                        <a:rPr lang="en-US" dirty="0"/>
                        <a:t>Yes</a:t>
                      </a:r>
                    </a:p>
                  </a:txBody>
                  <a:tcPr/>
                </a:tc>
                <a:tc>
                  <a:txBody>
                    <a:bodyPr/>
                    <a:lstStyle/>
                    <a:p>
                      <a:r>
                        <a:rPr lang="en-US" dirty="0"/>
                        <a:t>string</a:t>
                      </a:r>
                    </a:p>
                  </a:txBody>
                  <a:tcPr/>
                </a:tc>
                <a:tc>
                  <a:txBody>
                    <a:bodyPr/>
                    <a:lstStyle/>
                    <a:p>
                      <a:r>
                        <a:rPr lang="en-US" dirty="0"/>
                        <a:t>The FHIR resource type + id of the current user</a:t>
                      </a:r>
                      <a:br>
                        <a:rPr lang="en-US" dirty="0"/>
                      </a:br>
                      <a:r>
                        <a:rPr lang="en-US" dirty="0" err="1"/>
                        <a:t>eg</a:t>
                      </a:r>
                      <a:r>
                        <a:rPr lang="en-US" dirty="0"/>
                        <a:t>: </a:t>
                      </a:r>
                      <a:r>
                        <a:rPr lang="en-US" dirty="0">
                          <a:latin typeface="Courier New" panose="02070309020205020404" pitchFamily="49" charset="0"/>
                          <a:cs typeface="Courier New" panose="02070309020205020404" pitchFamily="49" charset="0"/>
                        </a:rPr>
                        <a:t>Practitioner/1</a:t>
                      </a:r>
                      <a:r>
                        <a:rPr lang="en-US" dirty="0"/>
                        <a:t> or </a:t>
                      </a:r>
                      <a:r>
                        <a:rPr lang="en-US" dirty="0">
                          <a:latin typeface="Courier New" panose="02070309020205020404" pitchFamily="49" charset="0"/>
                          <a:cs typeface="Courier New" panose="02070309020205020404" pitchFamily="49" charset="0"/>
                        </a:rPr>
                        <a:t>Patient/2</a:t>
                      </a:r>
                    </a:p>
                  </a:txBody>
                  <a:tcPr/>
                </a:tc>
                <a:extLst>
                  <a:ext uri="{0D108BD9-81ED-4DB2-BD59-A6C34878D82A}">
                    <a16:rowId xmlns:a16="http://schemas.microsoft.com/office/drawing/2014/main" val="1458903538"/>
                  </a:ext>
                </a:extLst>
              </a:tr>
              <a:tr h="370840">
                <a:tc>
                  <a:txBody>
                    <a:bodyPr/>
                    <a:lstStyle/>
                    <a:p>
                      <a:r>
                        <a:rPr lang="en-US" dirty="0" err="1"/>
                        <a:t>patientId</a:t>
                      </a:r>
                      <a:endParaRPr lang="en-US" dirty="0"/>
                    </a:p>
                  </a:txBody>
                  <a:tcPr/>
                </a:tc>
                <a:tc>
                  <a:txBody>
                    <a:bodyPr/>
                    <a:lstStyle/>
                    <a:p>
                      <a:r>
                        <a:rPr lang="en-US" dirty="0"/>
                        <a:t>REQUIRED</a:t>
                      </a:r>
                    </a:p>
                  </a:txBody>
                  <a:tcPr/>
                </a:tc>
                <a:tc>
                  <a:txBody>
                    <a:bodyPr/>
                    <a:lstStyle/>
                    <a:p>
                      <a:r>
                        <a:rPr lang="en-US" dirty="0"/>
                        <a:t>Yes</a:t>
                      </a:r>
                    </a:p>
                  </a:txBody>
                  <a:tcPr/>
                </a:tc>
                <a:tc>
                  <a:txBody>
                    <a:bodyPr/>
                    <a:lstStyle/>
                    <a:p>
                      <a:r>
                        <a:rPr lang="en-US" dirty="0"/>
                        <a:t>string</a:t>
                      </a:r>
                    </a:p>
                  </a:txBody>
                  <a:tcPr/>
                </a:tc>
                <a:tc>
                  <a:txBody>
                    <a:bodyPr/>
                    <a:lstStyle/>
                    <a:p>
                      <a:r>
                        <a:rPr lang="en-US" dirty="0"/>
                        <a:t>The FHIR </a:t>
                      </a:r>
                      <a:r>
                        <a:rPr lang="en-US" dirty="0" err="1"/>
                        <a:t>Patient.id</a:t>
                      </a:r>
                      <a:r>
                        <a:rPr lang="en-US" dirty="0"/>
                        <a:t> of the current patient in context</a:t>
                      </a:r>
                    </a:p>
                  </a:txBody>
                  <a:tcPr/>
                </a:tc>
                <a:extLst>
                  <a:ext uri="{0D108BD9-81ED-4DB2-BD59-A6C34878D82A}">
                    <a16:rowId xmlns:a16="http://schemas.microsoft.com/office/drawing/2014/main" val="4248448769"/>
                  </a:ext>
                </a:extLst>
              </a:tr>
              <a:tr h="370840">
                <a:tc>
                  <a:txBody>
                    <a:bodyPr/>
                    <a:lstStyle/>
                    <a:p>
                      <a:r>
                        <a:rPr lang="en-US" dirty="0" err="1"/>
                        <a:t>encounterId</a:t>
                      </a:r>
                      <a:endParaRPr lang="en-US" dirty="0"/>
                    </a:p>
                  </a:txBody>
                  <a:tcPr/>
                </a:tc>
                <a:tc>
                  <a:txBody>
                    <a:bodyPr/>
                    <a:lstStyle/>
                    <a:p>
                      <a:r>
                        <a:rPr lang="en-US" dirty="0"/>
                        <a:t>OPTIONAL</a:t>
                      </a:r>
                    </a:p>
                  </a:txBody>
                  <a:tcPr/>
                </a:tc>
                <a:tc>
                  <a:txBody>
                    <a:bodyPr/>
                    <a:lstStyle/>
                    <a:p>
                      <a:r>
                        <a:rPr lang="en-US" dirty="0"/>
                        <a:t>Yes</a:t>
                      </a:r>
                    </a:p>
                  </a:txBody>
                  <a:tcPr/>
                </a:tc>
                <a:tc>
                  <a:txBody>
                    <a:bodyPr/>
                    <a:lstStyle/>
                    <a:p>
                      <a:r>
                        <a:rPr lang="en-US" dirty="0"/>
                        <a:t>string</a:t>
                      </a:r>
                    </a:p>
                  </a:txBody>
                  <a:tcPr/>
                </a:tc>
                <a:tc>
                  <a:txBody>
                    <a:bodyPr/>
                    <a:lstStyle/>
                    <a:p>
                      <a:r>
                        <a:rPr lang="en-US" dirty="0"/>
                        <a:t>The FHIR </a:t>
                      </a:r>
                      <a:r>
                        <a:rPr lang="en-US" dirty="0" err="1"/>
                        <a:t>Encounter.id</a:t>
                      </a:r>
                      <a:r>
                        <a:rPr lang="en-US" dirty="0"/>
                        <a:t> of the current encounter in context</a:t>
                      </a:r>
                    </a:p>
                  </a:txBody>
                  <a:tcPr/>
                </a:tc>
                <a:extLst>
                  <a:ext uri="{0D108BD9-81ED-4DB2-BD59-A6C34878D82A}">
                    <a16:rowId xmlns:a16="http://schemas.microsoft.com/office/drawing/2014/main" val="2758841387"/>
                  </a:ext>
                </a:extLst>
              </a:tr>
            </a:tbl>
          </a:graphicData>
        </a:graphic>
      </p:graphicFrame>
    </p:spTree>
    <p:extLst>
      <p:ext uri="{BB962C8B-B14F-4D97-AF65-F5344CB8AC3E}">
        <p14:creationId xmlns:p14="http://schemas.microsoft.com/office/powerpoint/2010/main" val="2040959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79DC6-ADFF-6649-8E37-A1A6AA8E882C}"/>
              </a:ext>
            </a:extLst>
          </p:cNvPr>
          <p:cNvSpPr>
            <a:spLocks noGrp="1"/>
          </p:cNvSpPr>
          <p:nvPr>
            <p:ph type="title"/>
          </p:nvPr>
        </p:nvSpPr>
        <p:spPr/>
        <p:txBody>
          <a:bodyPr/>
          <a:lstStyle/>
          <a:p>
            <a:r>
              <a:rPr lang="en-US" dirty="0"/>
              <a:t>Prefetch Data</a:t>
            </a:r>
          </a:p>
        </p:txBody>
      </p:sp>
      <p:sp>
        <p:nvSpPr>
          <p:cNvPr id="3" name="Content Placeholder 2">
            <a:extLst>
              <a:ext uri="{FF2B5EF4-FFF2-40B4-BE49-F238E27FC236}">
                <a16:creationId xmlns:a16="http://schemas.microsoft.com/office/drawing/2014/main" id="{FAF23A3D-E100-BD45-ADDE-5FE097633623}"/>
              </a:ext>
            </a:extLst>
          </p:cNvPr>
          <p:cNvSpPr>
            <a:spLocks noGrp="1"/>
          </p:cNvSpPr>
          <p:nvPr>
            <p:ph idx="1"/>
          </p:nvPr>
        </p:nvSpPr>
        <p:spPr>
          <a:xfrm>
            <a:off x="838200" y="1825624"/>
            <a:ext cx="10515600" cy="2674307"/>
          </a:xfrm>
        </p:spPr>
        <p:txBody>
          <a:bodyPr>
            <a:normAutofit/>
          </a:bodyPr>
          <a:lstStyle/>
          <a:p>
            <a:r>
              <a:rPr lang="en-US" dirty="0"/>
              <a:t>Always FHIR data</a:t>
            </a:r>
          </a:p>
          <a:p>
            <a:r>
              <a:rPr lang="en-US" dirty="0"/>
              <a:t>Data specific to a given CDS Service</a:t>
            </a:r>
          </a:p>
          <a:p>
            <a:r>
              <a:rPr lang="en-US" dirty="0"/>
              <a:t>EHRs are not required to honor prefetch requests from CDS Services</a:t>
            </a:r>
          </a:p>
          <a:p>
            <a:r>
              <a:rPr lang="en-US" dirty="0"/>
              <a:t>Expressed as FHIR read/search queries</a:t>
            </a:r>
          </a:p>
        </p:txBody>
      </p:sp>
      <p:pic>
        <p:nvPicPr>
          <p:cNvPr id="14" name="Picture 13">
            <a:extLst>
              <a:ext uri="{FF2B5EF4-FFF2-40B4-BE49-F238E27FC236}">
                <a16:creationId xmlns:a16="http://schemas.microsoft.com/office/drawing/2014/main" id="{E54C4B5C-1FE8-8D4E-BDAC-4127F1D6C0B3}"/>
              </a:ext>
            </a:extLst>
          </p:cNvPr>
          <p:cNvPicPr>
            <a:picLocks noChangeAspect="1"/>
          </p:cNvPicPr>
          <p:nvPr/>
        </p:nvPicPr>
        <p:blipFill>
          <a:blip r:embed="rId3"/>
          <a:stretch>
            <a:fillRect/>
          </a:stretch>
        </p:blipFill>
        <p:spPr>
          <a:xfrm>
            <a:off x="4191642" y="230189"/>
            <a:ext cx="876746" cy="1241069"/>
          </a:xfrm>
          <a:prstGeom prst="rect">
            <a:avLst/>
          </a:prstGeom>
        </p:spPr>
      </p:pic>
      <p:graphicFrame>
        <p:nvGraphicFramePr>
          <p:cNvPr id="16" name="Table 15">
            <a:extLst>
              <a:ext uri="{FF2B5EF4-FFF2-40B4-BE49-F238E27FC236}">
                <a16:creationId xmlns:a16="http://schemas.microsoft.com/office/drawing/2014/main" id="{FED54CDA-341A-3E49-B3DD-139BB4302CA0}"/>
              </a:ext>
            </a:extLst>
          </p:cNvPr>
          <p:cNvGraphicFramePr>
            <a:graphicFrameLocks noGrp="1"/>
          </p:cNvGraphicFramePr>
          <p:nvPr>
            <p:extLst>
              <p:ext uri="{D42A27DB-BD31-4B8C-83A1-F6EECF244321}">
                <p14:modId xmlns:p14="http://schemas.microsoft.com/office/powerpoint/2010/main" val="143230085"/>
              </p:ext>
            </p:extLst>
          </p:nvPr>
        </p:nvGraphicFramePr>
        <p:xfrm>
          <a:off x="1004388" y="5023152"/>
          <a:ext cx="10349412" cy="1107440"/>
        </p:xfrm>
        <a:graphic>
          <a:graphicData uri="http://schemas.openxmlformats.org/drawingml/2006/table">
            <a:tbl>
              <a:tblPr firstRow="1" bandRow="1">
                <a:tableStyleId>{5C22544A-7EE6-4342-B048-85BDC9FD1C3A}</a:tableStyleId>
              </a:tblPr>
              <a:tblGrid>
                <a:gridCol w="5187406">
                  <a:extLst>
                    <a:ext uri="{9D8B030D-6E8A-4147-A177-3AD203B41FA5}">
                      <a16:colId xmlns:a16="http://schemas.microsoft.com/office/drawing/2014/main" val="4248555807"/>
                    </a:ext>
                  </a:extLst>
                </a:gridCol>
                <a:gridCol w="5162006">
                  <a:extLst>
                    <a:ext uri="{9D8B030D-6E8A-4147-A177-3AD203B41FA5}">
                      <a16:colId xmlns:a16="http://schemas.microsoft.com/office/drawing/2014/main" val="3158076753"/>
                    </a:ext>
                  </a:extLst>
                </a:gridCol>
              </a:tblGrid>
              <a:tr h="0">
                <a:tc>
                  <a:txBody>
                    <a:bodyPr/>
                    <a:lstStyle/>
                    <a:p>
                      <a:pPr algn="ctr"/>
                      <a:r>
                        <a:rPr lang="en-US" dirty="0"/>
                        <a:t>Prefetch Template</a:t>
                      </a:r>
                    </a:p>
                  </a:txBody>
                  <a:tcPr/>
                </a:tc>
                <a:tc>
                  <a:txBody>
                    <a:bodyPr/>
                    <a:lstStyle/>
                    <a:p>
                      <a:pPr algn="ctr"/>
                      <a:r>
                        <a:rPr lang="en-US" dirty="0"/>
                        <a:t>Description</a:t>
                      </a:r>
                    </a:p>
                  </a:txBody>
                  <a:tcPr/>
                </a:tc>
                <a:extLst>
                  <a:ext uri="{0D108BD9-81ED-4DB2-BD59-A6C34878D82A}">
                    <a16:rowId xmlns:a16="http://schemas.microsoft.com/office/drawing/2014/main" val="1400623717"/>
                  </a:ext>
                </a:extLst>
              </a:tr>
              <a:tr h="370840">
                <a:tc>
                  <a:txBody>
                    <a:bodyPr/>
                    <a:lstStyle/>
                    <a:p>
                      <a:r>
                        <a:rPr lang="en-US" sz="1800" kern="1200" dirty="0">
                          <a:solidFill>
                            <a:schemeClr val="dk1"/>
                          </a:solidFill>
                          <a:effectLst/>
                          <a:latin typeface="Courier New" panose="02070309020205020404" pitchFamily="49" charset="0"/>
                          <a:ea typeface="+mn-ea"/>
                          <a:cs typeface="Courier New" panose="02070309020205020404" pitchFamily="49" charset="0"/>
                        </a:rPr>
                        <a:t>Patient/</a:t>
                      </a:r>
                      <a:r>
                        <a:rPr lang="en-US" sz="1800" b="1" kern="1200" dirty="0">
                          <a:solidFill>
                            <a:schemeClr val="accent1"/>
                          </a:solidFill>
                          <a:effectLst/>
                          <a:latin typeface="Courier New" panose="02070309020205020404" pitchFamily="49" charset="0"/>
                          <a:ea typeface="+mn-ea"/>
                          <a:cs typeface="Courier New" panose="02070309020205020404" pitchFamily="49" charset="0"/>
                        </a:rPr>
                        <a:t>{{</a:t>
                      </a:r>
                      <a:r>
                        <a:rPr lang="en-US" sz="1800" b="1" kern="1200" dirty="0" err="1">
                          <a:solidFill>
                            <a:schemeClr val="accent1"/>
                          </a:solidFill>
                          <a:effectLst/>
                          <a:latin typeface="Courier New" panose="02070309020205020404" pitchFamily="49" charset="0"/>
                          <a:ea typeface="+mn-ea"/>
                          <a:cs typeface="Courier New" panose="02070309020205020404" pitchFamily="49" charset="0"/>
                        </a:rPr>
                        <a:t>context.patientId</a:t>
                      </a:r>
                      <a:r>
                        <a:rPr lang="en-US" sz="1800" b="1" kern="1200" dirty="0">
                          <a:solidFill>
                            <a:schemeClr val="accent1"/>
                          </a:solidFill>
                          <a:effectLst/>
                          <a:latin typeface="Courier New" panose="02070309020205020404" pitchFamily="49" charset="0"/>
                          <a:ea typeface="+mn-ea"/>
                          <a:cs typeface="Courier New" panose="02070309020205020404" pitchFamily="49" charset="0"/>
                        </a:rPr>
                        <a:t>}}</a:t>
                      </a:r>
                      <a:endParaRPr lang="en-US" b="1" dirty="0">
                        <a:solidFill>
                          <a:schemeClr val="accent1"/>
                        </a:solidFill>
                        <a:latin typeface="Courier New" panose="02070309020205020404" pitchFamily="49" charset="0"/>
                        <a:cs typeface="Courier New" panose="02070309020205020404" pitchFamily="49" charset="0"/>
                      </a:endParaRPr>
                    </a:p>
                  </a:txBody>
                  <a:tcPr/>
                </a:tc>
                <a:tc>
                  <a:txBody>
                    <a:bodyPr/>
                    <a:lstStyle/>
                    <a:p>
                      <a:r>
                        <a:rPr lang="en-US" dirty="0"/>
                        <a:t>The current FHIR Patient</a:t>
                      </a:r>
                    </a:p>
                  </a:txBody>
                  <a:tcPr/>
                </a:tc>
                <a:extLst>
                  <a:ext uri="{0D108BD9-81ED-4DB2-BD59-A6C34878D82A}">
                    <a16:rowId xmlns:a16="http://schemas.microsoft.com/office/drawing/2014/main" val="927515112"/>
                  </a:ext>
                </a:extLst>
              </a:tr>
              <a:tr h="370840">
                <a:tc>
                  <a:txBody>
                    <a:bodyPr/>
                    <a:lstStyle/>
                    <a:p>
                      <a:r>
                        <a:rPr lang="en-US" sz="1800" kern="1200" dirty="0">
                          <a:solidFill>
                            <a:schemeClr val="dk1"/>
                          </a:solidFill>
                          <a:effectLst/>
                          <a:latin typeface="Courier New" panose="02070309020205020404" pitchFamily="49" charset="0"/>
                          <a:ea typeface="+mn-ea"/>
                          <a:cs typeface="Courier New" panose="02070309020205020404" pitchFamily="49" charset="0"/>
                        </a:rPr>
                        <a:t>metadata</a:t>
                      </a:r>
                      <a:endParaRPr lang="en-US" dirty="0"/>
                    </a:p>
                  </a:txBody>
                  <a:tcPr/>
                </a:tc>
                <a:tc>
                  <a:txBody>
                    <a:bodyPr/>
                    <a:lstStyle/>
                    <a:p>
                      <a:r>
                        <a:rPr lang="en-US" dirty="0"/>
                        <a:t>The FHIR server’s </a:t>
                      </a:r>
                      <a:r>
                        <a:rPr lang="en-US" dirty="0" err="1"/>
                        <a:t>CapabilityStatement</a:t>
                      </a:r>
                      <a:endParaRPr lang="en-US" dirty="0"/>
                    </a:p>
                  </a:txBody>
                  <a:tcPr/>
                </a:tc>
                <a:extLst>
                  <a:ext uri="{0D108BD9-81ED-4DB2-BD59-A6C34878D82A}">
                    <a16:rowId xmlns:a16="http://schemas.microsoft.com/office/drawing/2014/main" val="1107860207"/>
                  </a:ext>
                </a:extLst>
              </a:tr>
            </a:tbl>
          </a:graphicData>
        </a:graphic>
      </p:graphicFrame>
      <p:sp>
        <p:nvSpPr>
          <p:cNvPr id="17" name="TextBox 16">
            <a:extLst>
              <a:ext uri="{FF2B5EF4-FFF2-40B4-BE49-F238E27FC236}">
                <a16:creationId xmlns:a16="http://schemas.microsoft.com/office/drawing/2014/main" id="{34BD1104-542B-C847-9298-965608541000}"/>
              </a:ext>
            </a:extLst>
          </p:cNvPr>
          <p:cNvSpPr txBox="1"/>
          <p:nvPr/>
        </p:nvSpPr>
        <p:spPr>
          <a:xfrm>
            <a:off x="1004388" y="4499932"/>
            <a:ext cx="6191794" cy="523220"/>
          </a:xfrm>
          <a:prstGeom prst="rect">
            <a:avLst/>
          </a:prstGeom>
          <a:noFill/>
        </p:spPr>
        <p:txBody>
          <a:bodyPr wrap="square" rtlCol="0">
            <a:spAutoFit/>
          </a:bodyPr>
          <a:lstStyle/>
          <a:p>
            <a:r>
              <a:rPr lang="en-US" sz="2800" b="1" dirty="0">
                <a:solidFill>
                  <a:schemeClr val="accent1"/>
                </a:solidFill>
              </a:rPr>
              <a:t>Example prefetch templates</a:t>
            </a:r>
          </a:p>
        </p:txBody>
      </p:sp>
    </p:spTree>
    <p:extLst>
      <p:ext uri="{BB962C8B-B14F-4D97-AF65-F5344CB8AC3E}">
        <p14:creationId xmlns:p14="http://schemas.microsoft.com/office/powerpoint/2010/main" val="169943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E0384-951C-8C4B-ADE0-305D4245AECF}"/>
              </a:ext>
            </a:extLst>
          </p:cNvPr>
          <p:cNvSpPr>
            <a:spLocks noGrp="1"/>
          </p:cNvSpPr>
          <p:nvPr>
            <p:ph type="title"/>
          </p:nvPr>
        </p:nvSpPr>
        <p:spPr/>
        <p:txBody>
          <a:bodyPr/>
          <a:lstStyle/>
          <a:p>
            <a:r>
              <a:rPr lang="en-US" dirty="0"/>
              <a:t>Why Prefetch?</a:t>
            </a:r>
          </a:p>
        </p:txBody>
      </p:sp>
      <p:pic>
        <p:nvPicPr>
          <p:cNvPr id="4" name="Picture 3">
            <a:extLst>
              <a:ext uri="{FF2B5EF4-FFF2-40B4-BE49-F238E27FC236}">
                <a16:creationId xmlns:a16="http://schemas.microsoft.com/office/drawing/2014/main" id="{1F4E98A8-D3FE-2843-8F25-0010C6B53679}"/>
              </a:ext>
            </a:extLst>
          </p:cNvPr>
          <p:cNvPicPr>
            <a:picLocks noChangeAspect="1"/>
          </p:cNvPicPr>
          <p:nvPr/>
        </p:nvPicPr>
        <p:blipFill>
          <a:blip r:embed="rId2"/>
          <a:stretch>
            <a:fillRect/>
          </a:stretch>
        </p:blipFill>
        <p:spPr>
          <a:xfrm>
            <a:off x="838200" y="1833108"/>
            <a:ext cx="1295400" cy="1295400"/>
          </a:xfrm>
          <a:prstGeom prst="rect">
            <a:avLst/>
          </a:prstGeom>
        </p:spPr>
      </p:pic>
      <p:pic>
        <p:nvPicPr>
          <p:cNvPr id="5" name="Picture 4">
            <a:extLst>
              <a:ext uri="{FF2B5EF4-FFF2-40B4-BE49-F238E27FC236}">
                <a16:creationId xmlns:a16="http://schemas.microsoft.com/office/drawing/2014/main" id="{6022F122-954D-F64B-AF08-ED8DDC760721}"/>
              </a:ext>
            </a:extLst>
          </p:cNvPr>
          <p:cNvPicPr>
            <a:picLocks noChangeAspect="1"/>
          </p:cNvPicPr>
          <p:nvPr/>
        </p:nvPicPr>
        <p:blipFill>
          <a:blip r:embed="rId3"/>
          <a:stretch>
            <a:fillRect/>
          </a:stretch>
        </p:blipFill>
        <p:spPr>
          <a:xfrm>
            <a:off x="838200" y="3370943"/>
            <a:ext cx="1346200" cy="1422400"/>
          </a:xfrm>
          <a:prstGeom prst="rect">
            <a:avLst/>
          </a:prstGeom>
        </p:spPr>
      </p:pic>
      <p:sp>
        <p:nvSpPr>
          <p:cNvPr id="6" name="TextBox 5">
            <a:extLst>
              <a:ext uri="{FF2B5EF4-FFF2-40B4-BE49-F238E27FC236}">
                <a16:creationId xmlns:a16="http://schemas.microsoft.com/office/drawing/2014/main" id="{D6991CA1-FC0C-EB41-9291-D8E7B753F084}"/>
              </a:ext>
            </a:extLst>
          </p:cNvPr>
          <p:cNvSpPr txBox="1"/>
          <p:nvPr/>
        </p:nvSpPr>
        <p:spPr>
          <a:xfrm>
            <a:off x="2184400" y="2219198"/>
            <a:ext cx="8791303" cy="523220"/>
          </a:xfrm>
          <a:prstGeom prst="rect">
            <a:avLst/>
          </a:prstGeom>
          <a:noFill/>
        </p:spPr>
        <p:txBody>
          <a:bodyPr wrap="square" rtlCol="0">
            <a:spAutoFit/>
          </a:bodyPr>
          <a:lstStyle/>
          <a:p>
            <a:r>
              <a:rPr lang="en-US" sz="2800" dirty="0">
                <a:solidFill>
                  <a:schemeClr val="accent1"/>
                </a:solidFill>
              </a:rPr>
              <a:t>Required</a:t>
            </a:r>
            <a:r>
              <a:rPr lang="en-US" sz="2800" dirty="0"/>
              <a:t> Your CDS Service always needs a set of data</a:t>
            </a:r>
          </a:p>
        </p:txBody>
      </p:sp>
      <p:sp>
        <p:nvSpPr>
          <p:cNvPr id="7" name="TextBox 6">
            <a:extLst>
              <a:ext uri="{FF2B5EF4-FFF2-40B4-BE49-F238E27FC236}">
                <a16:creationId xmlns:a16="http://schemas.microsoft.com/office/drawing/2014/main" id="{6BDD7298-A243-3744-A853-31E5BDFE7157}"/>
              </a:ext>
            </a:extLst>
          </p:cNvPr>
          <p:cNvSpPr txBox="1"/>
          <p:nvPr/>
        </p:nvSpPr>
        <p:spPr>
          <a:xfrm>
            <a:off x="2220686" y="3605089"/>
            <a:ext cx="8791303" cy="954107"/>
          </a:xfrm>
          <a:prstGeom prst="rect">
            <a:avLst/>
          </a:prstGeom>
          <a:noFill/>
        </p:spPr>
        <p:txBody>
          <a:bodyPr wrap="square" rtlCol="0">
            <a:spAutoFit/>
          </a:bodyPr>
          <a:lstStyle/>
          <a:p>
            <a:r>
              <a:rPr lang="en-US" sz="2800" dirty="0">
                <a:solidFill>
                  <a:schemeClr val="accent1"/>
                </a:solidFill>
              </a:rPr>
              <a:t>Efficiency</a:t>
            </a:r>
            <a:r>
              <a:rPr lang="en-US" sz="2800" dirty="0"/>
              <a:t> EHRs may be able to consolidate duplicate prefetch requests into less/optimal requests</a:t>
            </a:r>
          </a:p>
        </p:txBody>
      </p:sp>
      <p:pic>
        <p:nvPicPr>
          <p:cNvPr id="9" name="Picture 8">
            <a:extLst>
              <a:ext uri="{FF2B5EF4-FFF2-40B4-BE49-F238E27FC236}">
                <a16:creationId xmlns:a16="http://schemas.microsoft.com/office/drawing/2014/main" id="{D2FEF83B-0A65-1146-9116-781E263C1974}"/>
              </a:ext>
            </a:extLst>
          </p:cNvPr>
          <p:cNvPicPr>
            <a:picLocks noChangeAspect="1"/>
          </p:cNvPicPr>
          <p:nvPr/>
        </p:nvPicPr>
        <p:blipFill>
          <a:blip r:embed="rId4"/>
          <a:stretch>
            <a:fillRect/>
          </a:stretch>
        </p:blipFill>
        <p:spPr>
          <a:xfrm>
            <a:off x="673100" y="5035778"/>
            <a:ext cx="1625600" cy="1625600"/>
          </a:xfrm>
          <a:prstGeom prst="rect">
            <a:avLst/>
          </a:prstGeom>
        </p:spPr>
      </p:pic>
      <p:sp>
        <p:nvSpPr>
          <p:cNvPr id="10" name="TextBox 9">
            <a:extLst>
              <a:ext uri="{FF2B5EF4-FFF2-40B4-BE49-F238E27FC236}">
                <a16:creationId xmlns:a16="http://schemas.microsoft.com/office/drawing/2014/main" id="{275A3850-744A-194A-B719-D1BC3D111BB7}"/>
              </a:ext>
            </a:extLst>
          </p:cNvPr>
          <p:cNvSpPr txBox="1"/>
          <p:nvPr/>
        </p:nvSpPr>
        <p:spPr>
          <a:xfrm>
            <a:off x="2298700" y="5371524"/>
            <a:ext cx="9055100" cy="954107"/>
          </a:xfrm>
          <a:prstGeom prst="rect">
            <a:avLst/>
          </a:prstGeom>
          <a:noFill/>
        </p:spPr>
        <p:txBody>
          <a:bodyPr wrap="square" rtlCol="0">
            <a:spAutoFit/>
          </a:bodyPr>
          <a:lstStyle/>
          <a:p>
            <a:r>
              <a:rPr lang="en-US" sz="2800" dirty="0">
                <a:solidFill>
                  <a:schemeClr val="accent1"/>
                </a:solidFill>
              </a:rPr>
              <a:t>Performance</a:t>
            </a:r>
            <a:r>
              <a:rPr lang="en-US" sz="2800" dirty="0"/>
              <a:t> EHRs may be able to retrieve the data in a more performant manner (in-memory, cached, less latency)</a:t>
            </a:r>
          </a:p>
        </p:txBody>
      </p:sp>
    </p:spTree>
    <p:extLst>
      <p:ext uri="{BB962C8B-B14F-4D97-AF65-F5344CB8AC3E}">
        <p14:creationId xmlns:p14="http://schemas.microsoft.com/office/powerpoint/2010/main" val="32806329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grpSp>
        <p:nvGrpSpPr>
          <p:cNvPr id="19" name="Group 18"/>
          <p:cNvGrpSpPr/>
          <p:nvPr/>
        </p:nvGrpSpPr>
        <p:grpSpPr>
          <a:xfrm>
            <a:off x="812013" y="5378730"/>
            <a:ext cx="9992240" cy="1333264"/>
            <a:chOff x="874486" y="5271942"/>
            <a:chExt cx="9992240" cy="1333264"/>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486" y="5271942"/>
              <a:ext cx="1333264" cy="1333264"/>
            </a:xfrm>
            <a:prstGeom prst="rect">
              <a:avLst/>
            </a:prstGeom>
          </p:spPr>
        </p:pic>
        <p:sp>
          <p:nvSpPr>
            <p:cNvPr id="17" name="Content Placeholder 2"/>
            <p:cNvSpPr txBox="1">
              <a:spLocks/>
            </p:cNvSpPr>
            <p:nvPr/>
          </p:nvSpPr>
          <p:spPr>
            <a:xfrm>
              <a:off x="2507917" y="5625560"/>
              <a:ext cx="8358809" cy="626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200" dirty="0">
                  <a:latin typeface="+mj-lt"/>
                </a:rPr>
                <a:t>EHR provides FHIR access token to CDS Service</a:t>
              </a:r>
            </a:p>
          </p:txBody>
        </p:sp>
      </p:grpSp>
      <p:grpSp>
        <p:nvGrpSpPr>
          <p:cNvPr id="25" name="Group 24"/>
          <p:cNvGrpSpPr/>
          <p:nvPr/>
        </p:nvGrpSpPr>
        <p:grpSpPr>
          <a:xfrm>
            <a:off x="812013" y="3556850"/>
            <a:ext cx="10054713" cy="1369550"/>
            <a:chOff x="812013" y="3556850"/>
            <a:chExt cx="10054713" cy="1369550"/>
          </a:xfrm>
        </p:grpSpPr>
        <p:sp>
          <p:nvSpPr>
            <p:cNvPr id="16" name="Content Placeholder 2"/>
            <p:cNvSpPr txBox="1">
              <a:spLocks/>
            </p:cNvSpPr>
            <p:nvPr/>
          </p:nvSpPr>
          <p:spPr>
            <a:xfrm>
              <a:off x="2507917" y="3928611"/>
              <a:ext cx="8358809" cy="626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200" dirty="0">
                  <a:latin typeface="+mj-lt"/>
                </a:rPr>
                <a:t>CDS Service trusts the EHR via signed JWT</a:t>
              </a: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013" y="3556850"/>
              <a:ext cx="1369550" cy="1369550"/>
            </a:xfrm>
            <a:prstGeom prst="ellipse">
              <a:avLst/>
            </a:prstGeom>
          </p:spPr>
        </p:pic>
      </p:grpSp>
      <p:grpSp>
        <p:nvGrpSpPr>
          <p:cNvPr id="24" name="Group 23"/>
          <p:cNvGrpSpPr/>
          <p:nvPr/>
        </p:nvGrpSpPr>
        <p:grpSpPr>
          <a:xfrm>
            <a:off x="712048" y="1730038"/>
            <a:ext cx="10154678" cy="1533193"/>
            <a:chOff x="712048" y="1730038"/>
            <a:chExt cx="10154678" cy="1533193"/>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048" y="1730038"/>
              <a:ext cx="1533193" cy="1533193"/>
            </a:xfrm>
            <a:prstGeom prst="rect">
              <a:avLst/>
            </a:prstGeom>
          </p:spPr>
        </p:pic>
        <p:sp>
          <p:nvSpPr>
            <p:cNvPr id="22" name="Content Placeholder 2"/>
            <p:cNvSpPr txBox="1">
              <a:spLocks/>
            </p:cNvSpPr>
            <p:nvPr/>
          </p:nvSpPr>
          <p:spPr>
            <a:xfrm>
              <a:off x="2507917" y="2183620"/>
              <a:ext cx="8358809" cy="626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3200" dirty="0">
                  <a:latin typeface="+mj-lt"/>
                </a:rPr>
                <a:t>EHR trusts the CDS Service via its TLS endpoint</a:t>
              </a:r>
            </a:p>
          </p:txBody>
        </p:sp>
      </p:grpSp>
    </p:spTree>
    <p:extLst>
      <p:ext uri="{BB962C8B-B14F-4D97-AF65-F5344CB8AC3E}">
        <p14:creationId xmlns:p14="http://schemas.microsoft.com/office/powerpoint/2010/main" val="94114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0-#ppt_w/2"/>
                                          </p:val>
                                        </p:tav>
                                        <p:tav tm="100000">
                                          <p:val>
                                            <p:strVal val="#ppt_x"/>
                                          </p:val>
                                        </p:tav>
                                      </p:tavLst>
                                    </p:anim>
                                    <p:anim calcmode="lin" valueType="num">
                                      <p:cBhvr additive="base">
                                        <p:cTn id="14"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0-#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&gt; JWT</a:t>
            </a:r>
          </a:p>
        </p:txBody>
      </p:sp>
      <p:sp>
        <p:nvSpPr>
          <p:cNvPr id="3" name="Content Placeholder 2"/>
          <p:cNvSpPr>
            <a:spLocks noGrp="1"/>
          </p:cNvSpPr>
          <p:nvPr>
            <p:ph idx="1"/>
          </p:nvPr>
        </p:nvSpPr>
        <p:spPr>
          <a:xfrm>
            <a:off x="838200" y="3178459"/>
            <a:ext cx="10884928" cy="3554758"/>
          </a:xfrm>
        </p:spPr>
        <p:txBody>
          <a:bodyPr>
            <a:normAutofit fontScale="92500" lnSpcReduction="10000"/>
          </a:bodyPr>
          <a:lstStyle/>
          <a:p>
            <a:pPr marL="0" indent="0">
              <a:buNone/>
            </a:pP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iss</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en-US"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a:t>
            </a:r>
            <a:r>
              <a:rPr lang="mr-IN" dirty="0" err="1">
                <a:solidFill>
                  <a:schemeClr val="accent6"/>
                </a:solidFill>
                <a:latin typeface="Courier New" charset="0"/>
                <a:ea typeface="Courier New" charset="0"/>
                <a:cs typeface="Courier New" charset="0"/>
              </a:rPr>
              <a:t>https</a:t>
            </a:r>
            <a:r>
              <a:rPr lang="mr-IN" dirty="0">
                <a:solidFill>
                  <a:schemeClr val="accent6"/>
                </a:solidFill>
                <a:latin typeface="Courier New" charset="0"/>
                <a:ea typeface="Courier New" charset="0"/>
                <a:cs typeface="Courier New" charset="0"/>
              </a:rPr>
              <a:t>://</a:t>
            </a:r>
            <a:r>
              <a:rPr lang="mr-IN" dirty="0" err="1">
                <a:solidFill>
                  <a:schemeClr val="accent6"/>
                </a:solidFill>
                <a:latin typeface="Courier New" charset="0"/>
                <a:ea typeface="Courier New" charset="0"/>
                <a:cs typeface="Courier New" charset="0"/>
              </a:rPr>
              <a:t>ehr.example.com</a:t>
            </a:r>
            <a:r>
              <a:rPr lang="mr-IN" dirty="0">
                <a:solidFill>
                  <a:schemeClr val="accent6"/>
                </a:solidFill>
                <a:latin typeface="Courier New" charset="0"/>
                <a:ea typeface="Courier New" charset="0"/>
                <a:cs typeface="Courier New" charset="0"/>
              </a:rPr>
              <a:t>/"</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aud</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en-US"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a:t>
            </a:r>
            <a:r>
              <a:rPr lang="mr-IN" sz="2500" dirty="0" err="1">
                <a:solidFill>
                  <a:schemeClr val="accent6"/>
                </a:solidFill>
                <a:latin typeface="Courier New" charset="0"/>
                <a:ea typeface="Courier New" charset="0"/>
                <a:cs typeface="Courier New" charset="0"/>
              </a:rPr>
              <a:t>https</a:t>
            </a:r>
            <a:r>
              <a:rPr lang="mr-IN" sz="2500" dirty="0">
                <a:solidFill>
                  <a:schemeClr val="accent6"/>
                </a:solidFill>
                <a:latin typeface="Courier New" charset="0"/>
                <a:ea typeface="Courier New" charset="0"/>
                <a:cs typeface="Courier New" charset="0"/>
              </a:rPr>
              <a:t>://</a:t>
            </a:r>
            <a:r>
              <a:rPr lang="mr-IN" sz="2500" dirty="0" err="1">
                <a:solidFill>
                  <a:schemeClr val="accent6"/>
                </a:solidFill>
                <a:latin typeface="Courier New" charset="0"/>
                <a:ea typeface="Courier New" charset="0"/>
                <a:cs typeface="Courier New" charset="0"/>
              </a:rPr>
              <a:t>example.org</a:t>
            </a:r>
            <a:r>
              <a:rPr lang="mr-IN" sz="2500" dirty="0">
                <a:solidFill>
                  <a:schemeClr val="accent6"/>
                </a:solidFill>
                <a:latin typeface="Courier New" charset="0"/>
                <a:ea typeface="Courier New" charset="0"/>
                <a:cs typeface="Courier New" charset="0"/>
              </a:rPr>
              <a:t>/</a:t>
            </a:r>
            <a:r>
              <a:rPr lang="mr-IN" sz="2500" dirty="0" err="1">
                <a:solidFill>
                  <a:schemeClr val="accent6"/>
                </a:solidFill>
                <a:latin typeface="Courier New" charset="0"/>
                <a:ea typeface="Courier New" charset="0"/>
                <a:cs typeface="Courier New" charset="0"/>
              </a:rPr>
              <a:t>cds-services</a:t>
            </a:r>
            <a:r>
              <a:rPr lang="mr-IN" sz="2500" dirty="0">
                <a:solidFill>
                  <a:schemeClr val="accent6"/>
                </a:solidFill>
                <a:latin typeface="Courier New" charset="0"/>
                <a:ea typeface="Courier New" charset="0"/>
                <a:cs typeface="Courier New" charset="0"/>
              </a:rPr>
              <a:t>/</a:t>
            </a:r>
            <a:r>
              <a:rPr lang="en-US" sz="2500" dirty="0">
                <a:solidFill>
                  <a:schemeClr val="accent6"/>
                </a:solidFill>
                <a:latin typeface="Courier New" charset="0"/>
                <a:ea typeface="Courier New" charset="0"/>
                <a:cs typeface="Courier New" charset="0"/>
              </a:rPr>
              <a:t>my</a:t>
            </a:r>
            <a:r>
              <a:rPr lang="mr-IN" sz="2500" dirty="0">
                <a:solidFill>
                  <a:schemeClr val="accent6"/>
                </a:solidFill>
                <a:latin typeface="Courier New" charset="0"/>
                <a:ea typeface="Courier New" charset="0"/>
                <a:cs typeface="Courier New" charset="0"/>
              </a:rPr>
              <a:t>-</a:t>
            </a:r>
            <a:r>
              <a:rPr lang="mr-IN" sz="2500" dirty="0" err="1">
                <a:solidFill>
                  <a:schemeClr val="accent6"/>
                </a:solidFill>
                <a:latin typeface="Courier New" charset="0"/>
                <a:ea typeface="Courier New" charset="0"/>
                <a:cs typeface="Courier New" charset="0"/>
              </a:rPr>
              <a:t>service</a:t>
            </a:r>
            <a:r>
              <a:rPr lang="mr-IN" dirty="0">
                <a:solidFill>
                  <a:schemeClr val="accent6"/>
                </a:solidFill>
                <a:latin typeface="Courier New" charset="0"/>
                <a:ea typeface="Courier New" charset="0"/>
                <a:cs typeface="Courier New" charset="0"/>
              </a:rPr>
              <a:t>"</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solidFill>
                  <a:schemeClr val="accent1"/>
                </a:solidFill>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en-US" dirty="0">
                <a:solidFill>
                  <a:schemeClr val="accent1"/>
                </a:solidFill>
                <a:latin typeface="Courier New" charset="0"/>
                <a:ea typeface="Courier New" charset="0"/>
                <a:cs typeface="Courier New" charset="0"/>
              </a:rPr>
              <a:t>tenant</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a:t>
            </a:r>
            <a:r>
              <a:rPr lang="en-US" dirty="0">
                <a:solidFill>
                  <a:schemeClr val="accent6"/>
                </a:solidFill>
                <a:latin typeface="Courier New" charset="0"/>
                <a:ea typeface="Courier New" charset="0"/>
                <a:cs typeface="Courier New" charset="0"/>
              </a:rPr>
              <a:t>73304480-dc26-4020-9e93-e75360c02c0b</a:t>
            </a:r>
            <a:r>
              <a:rPr lang="mr-IN" dirty="0">
                <a:solidFill>
                  <a:schemeClr val="accent6"/>
                </a:solidFill>
                <a:latin typeface="Courier New" charset="0"/>
                <a:ea typeface="Courier New" charset="0"/>
                <a:cs typeface="Courier New" charset="0"/>
              </a:rPr>
              <a:t>"</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exp</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en-US" dirty="0">
                <a:latin typeface="Courier New" charset="0"/>
                <a:ea typeface="Courier New" charset="0"/>
                <a:cs typeface="Courier New" charset="0"/>
              </a:rPr>
              <a:t>   </a:t>
            </a:r>
            <a:r>
              <a:rPr lang="mr-IN" dirty="0">
                <a:solidFill>
                  <a:srgbClr val="C00000"/>
                </a:solidFill>
                <a:latin typeface="Courier New" charset="0"/>
                <a:ea typeface="Courier New" charset="0"/>
                <a:cs typeface="Courier New" charset="0"/>
              </a:rPr>
              <a:t>1422568860</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iat</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a:t>
            </a:r>
            <a:r>
              <a:rPr lang="en-US" dirty="0">
                <a:latin typeface="Courier New" charset="0"/>
                <a:ea typeface="Courier New" charset="0"/>
                <a:cs typeface="Courier New" charset="0"/>
              </a:rPr>
              <a:t> </a:t>
            </a:r>
            <a:r>
              <a:rPr lang="mr-IN" dirty="0">
                <a:latin typeface="Courier New" charset="0"/>
                <a:ea typeface="Courier New" charset="0"/>
                <a:cs typeface="Courier New" charset="0"/>
              </a:rPr>
              <a:t> </a:t>
            </a:r>
            <a:r>
              <a:rPr lang="en-US" dirty="0">
                <a:latin typeface="Courier New" charset="0"/>
                <a:ea typeface="Courier New" charset="0"/>
                <a:cs typeface="Courier New" charset="0"/>
              </a:rPr>
              <a:t>  </a:t>
            </a:r>
            <a:r>
              <a:rPr lang="mr-IN" dirty="0">
                <a:solidFill>
                  <a:srgbClr val="C00000"/>
                </a:solidFill>
                <a:latin typeface="Courier New" charset="0"/>
                <a:ea typeface="Courier New" charset="0"/>
                <a:cs typeface="Courier New" charset="0"/>
              </a:rPr>
              <a:t>1311280970</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jti</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en-US"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"ee22b021-e1b7-4611-ba5b-8eec6a33ac1e”</a:t>
            </a:r>
            <a:endParaRPr lang="en-US" dirty="0">
              <a:solidFill>
                <a:schemeClr val="accent6"/>
              </a:solidFill>
              <a:latin typeface="Courier New" charset="0"/>
              <a:ea typeface="Courier New" charset="0"/>
              <a:cs typeface="Courier New" charset="0"/>
            </a:endParaRPr>
          </a:p>
          <a:p>
            <a:pPr marL="0" indent="0">
              <a:buNone/>
            </a:pP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4250" y="230188"/>
            <a:ext cx="1369550" cy="1369550"/>
          </a:xfrm>
          <a:prstGeom prst="ellipse">
            <a:avLst/>
          </a:prstGeom>
        </p:spPr>
      </p:pic>
      <p:sp>
        <p:nvSpPr>
          <p:cNvPr id="6" name="TextBox 5"/>
          <p:cNvSpPr txBox="1"/>
          <p:nvPr/>
        </p:nvSpPr>
        <p:spPr>
          <a:xfrm>
            <a:off x="838200" y="1916575"/>
            <a:ext cx="10386391" cy="1554272"/>
          </a:xfrm>
          <a:prstGeom prst="rect">
            <a:avLst/>
          </a:prstGeom>
          <a:noFill/>
        </p:spPr>
        <p:txBody>
          <a:bodyPr wrap="square" rtlCol="0">
            <a:spAutoFit/>
          </a:bodyPr>
          <a:lstStyle/>
          <a:p>
            <a:r>
              <a:rPr lang="en-US" dirty="0">
                <a:solidFill>
                  <a:srgbClr val="C00000"/>
                </a:solidFill>
                <a:latin typeface="+mj-lt"/>
              </a:rPr>
              <a:t>eyJhbGciOiJIUzM4NCIsInR5cCI6IkpXVCJ9</a:t>
            </a:r>
            <a:r>
              <a:rPr lang="en-US" dirty="0">
                <a:latin typeface="+mj-lt"/>
              </a:rPr>
              <a:t>.</a:t>
            </a:r>
            <a:r>
              <a:rPr lang="en-US" dirty="0">
                <a:solidFill>
                  <a:srgbClr val="7030A0"/>
                </a:solidFill>
                <a:latin typeface="+mj-lt"/>
              </a:rPr>
              <a:t>eyJpc3MiOiJodHRwczovL2ZoaXItZWhyLmV4YW1wbGUuY29tLyIsImF1ZCI6Imh0dHBzOi8vY2RzLmV4YW1wbGUub3JnL2Nkcy1zZXJ2aWNlcy9zb21lLXNlcnZpY2UiLCJ0ZW5hbnQiOiI3MzMwNDQ4MC1kYzI2LTQwMjAtOWU5My1lNzUzNjBjMDJjMGIiLCJleHAiOjE0MjI1Njg4NjAsImlhdCI6MTMxMTI4MDk3MCwianRpIjoiZWUyMmIwMjEtZTFiNy00NjExLWJhNWItOGVlYzZhMzNhYzFlIn0</a:t>
            </a:r>
            <a:r>
              <a:rPr lang="en-US" dirty="0">
                <a:latin typeface="+mj-lt"/>
              </a:rPr>
              <a:t>.</a:t>
            </a:r>
            <a:r>
              <a:rPr lang="en-US" dirty="0">
                <a:solidFill>
                  <a:srgbClr val="00B0F0"/>
                </a:solidFill>
                <a:latin typeface="+mj-lt"/>
              </a:rPr>
              <a:t>yG3pMhHF3Bvo1cHLRfjv7Rn-BNKJaD4R-0_pITrR0mPwytVLAO9omA9eZ-NfncBa</a:t>
            </a:r>
          </a:p>
        </p:txBody>
      </p:sp>
    </p:spTree>
    <p:extLst>
      <p:ext uri="{BB962C8B-B14F-4D97-AF65-F5344CB8AC3E}">
        <p14:creationId xmlns:p14="http://schemas.microsoft.com/office/powerpoint/2010/main" val="20067954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&gt; JWT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12676280"/>
              </p:ext>
            </p:extLst>
          </p:nvPr>
        </p:nvGraphicFramePr>
        <p:xfrm>
          <a:off x="838200" y="1825625"/>
          <a:ext cx="10515600" cy="4839546"/>
        </p:xfrm>
        <a:graphic>
          <a:graphicData uri="http://schemas.openxmlformats.org/drawingml/2006/table">
            <a:tbl>
              <a:tblPr firstRow="1" bandRow="1">
                <a:tableStyleId>{5C22544A-7EE6-4342-B048-85BDC9FD1C3A}</a:tableStyleId>
              </a:tblPr>
              <a:tblGrid>
                <a:gridCol w="1017104">
                  <a:extLst>
                    <a:ext uri="{9D8B030D-6E8A-4147-A177-3AD203B41FA5}">
                      <a16:colId xmlns:a16="http://schemas.microsoft.com/office/drawing/2014/main" val="20000"/>
                    </a:ext>
                  </a:extLst>
                </a:gridCol>
                <a:gridCol w="5049079">
                  <a:extLst>
                    <a:ext uri="{9D8B030D-6E8A-4147-A177-3AD203B41FA5}">
                      <a16:colId xmlns:a16="http://schemas.microsoft.com/office/drawing/2014/main" val="20001"/>
                    </a:ext>
                  </a:extLst>
                </a:gridCol>
                <a:gridCol w="4449417">
                  <a:extLst>
                    <a:ext uri="{9D8B030D-6E8A-4147-A177-3AD203B41FA5}">
                      <a16:colId xmlns:a16="http://schemas.microsoft.com/office/drawing/2014/main" val="20002"/>
                    </a:ext>
                  </a:extLst>
                </a:gridCol>
              </a:tblGrid>
              <a:tr h="349581">
                <a:tc>
                  <a:txBody>
                    <a:bodyPr/>
                    <a:lstStyle/>
                    <a:p>
                      <a:r>
                        <a:rPr lang="en-US" sz="1800" b="0" dirty="0">
                          <a:latin typeface="+mn-lt"/>
                        </a:rPr>
                        <a:t>Field</a:t>
                      </a:r>
                    </a:p>
                  </a:txBody>
                  <a:tcPr/>
                </a:tc>
                <a:tc>
                  <a:txBody>
                    <a:bodyPr/>
                    <a:lstStyle/>
                    <a:p>
                      <a:r>
                        <a:rPr lang="en-US" sz="1800" b="1" dirty="0">
                          <a:latin typeface="+mn-lt"/>
                        </a:rPr>
                        <a:t>Value</a:t>
                      </a:r>
                    </a:p>
                  </a:txBody>
                  <a:tcPr/>
                </a:tc>
                <a:tc>
                  <a:txBody>
                    <a:bodyPr/>
                    <a:lstStyle/>
                    <a:p>
                      <a:r>
                        <a:rPr lang="en-US" sz="1800" dirty="0">
                          <a:latin typeface="+mn-lt"/>
                        </a:rPr>
                        <a:t>Example</a:t>
                      </a:r>
                    </a:p>
                  </a:txBody>
                  <a:tcPr/>
                </a:tc>
                <a:extLst>
                  <a:ext uri="{0D108BD9-81ED-4DB2-BD59-A6C34878D82A}">
                    <a16:rowId xmlns:a16="http://schemas.microsoft.com/office/drawing/2014/main" val="10000"/>
                  </a:ext>
                </a:extLst>
              </a:tr>
              <a:tr h="745631">
                <a:tc>
                  <a:txBody>
                    <a:bodyPr/>
                    <a:lstStyle/>
                    <a:p>
                      <a:r>
                        <a:rPr lang="en-US" sz="1800" dirty="0" err="1">
                          <a:latin typeface="+mj-lt"/>
                        </a:rPr>
                        <a:t>iss</a:t>
                      </a:r>
                      <a:endParaRPr lang="en-US" sz="1800" dirty="0">
                        <a:latin typeface="+mj-lt"/>
                      </a:endParaRPr>
                    </a:p>
                  </a:txBody>
                  <a:tcPr/>
                </a:tc>
                <a:tc>
                  <a:txBody>
                    <a:bodyPr/>
                    <a:lstStyle/>
                    <a:p>
                      <a:r>
                        <a:rPr lang="en-US" sz="1800" dirty="0">
                          <a:latin typeface="+mj-lt"/>
                        </a:rPr>
                        <a:t>The URL of the issuer of the</a:t>
                      </a:r>
                      <a:r>
                        <a:rPr lang="en-US" sz="1800" baseline="0" dirty="0">
                          <a:latin typeface="+mj-lt"/>
                        </a:rPr>
                        <a:t> JWT</a:t>
                      </a:r>
                      <a:endParaRPr lang="en-US" sz="1800" dirty="0">
                        <a:latin typeface="+mj-lt"/>
                      </a:endParaRPr>
                    </a:p>
                  </a:txBody>
                  <a:tcPr/>
                </a:tc>
                <a:tc>
                  <a:txBody>
                    <a:bodyPr/>
                    <a:lstStyle/>
                    <a:p>
                      <a:r>
                        <a:rPr lang="en-US" sz="1800" dirty="0">
                          <a:latin typeface="+mj-lt"/>
                        </a:rPr>
                        <a:t>https://</a:t>
                      </a:r>
                      <a:r>
                        <a:rPr lang="en-US" sz="1800" dirty="0" err="1">
                          <a:latin typeface="+mj-lt"/>
                        </a:rPr>
                        <a:t>ehr.example.com</a:t>
                      </a:r>
                      <a:endParaRPr lang="en-US" sz="1800" dirty="0">
                        <a:latin typeface="+mj-lt"/>
                      </a:endParaRPr>
                    </a:p>
                  </a:txBody>
                  <a:tcPr/>
                </a:tc>
                <a:extLst>
                  <a:ext uri="{0D108BD9-81ED-4DB2-BD59-A6C34878D82A}">
                    <a16:rowId xmlns:a16="http://schemas.microsoft.com/office/drawing/2014/main" val="10001"/>
                  </a:ext>
                </a:extLst>
              </a:tr>
              <a:tr h="745631">
                <a:tc>
                  <a:txBody>
                    <a:bodyPr/>
                    <a:lstStyle/>
                    <a:p>
                      <a:r>
                        <a:rPr lang="en-US" sz="1800" dirty="0" err="1">
                          <a:latin typeface="+mj-lt"/>
                        </a:rPr>
                        <a:t>aud</a:t>
                      </a:r>
                      <a:endParaRPr lang="en-US" sz="1800" dirty="0">
                        <a:latin typeface="+mj-lt"/>
                      </a:endParaRPr>
                    </a:p>
                  </a:txBody>
                  <a:tcPr/>
                </a:tc>
                <a:tc>
                  <a:txBody>
                    <a:bodyPr/>
                    <a:lstStyle/>
                    <a:p>
                      <a:r>
                        <a:rPr lang="en-US" sz="1800" dirty="0">
                          <a:latin typeface="+mj-lt"/>
                        </a:rPr>
                        <a:t>The CDS Service endpoint being called</a:t>
                      </a:r>
                    </a:p>
                  </a:txBody>
                  <a:tcPr/>
                </a:tc>
                <a:tc>
                  <a:txBody>
                    <a:bodyPr/>
                    <a:lstStyle/>
                    <a:p>
                      <a:r>
                        <a:rPr lang="en-US" sz="1800" dirty="0">
                          <a:latin typeface="+mj-lt"/>
                        </a:rPr>
                        <a:t>https://</a:t>
                      </a:r>
                      <a:r>
                        <a:rPr lang="en-US" sz="1800" dirty="0" err="1">
                          <a:latin typeface="+mj-lt"/>
                        </a:rPr>
                        <a:t>example.org</a:t>
                      </a:r>
                      <a:r>
                        <a:rPr lang="en-US" sz="1800" dirty="0">
                          <a:latin typeface="+mj-lt"/>
                        </a:rPr>
                        <a:t>/</a:t>
                      </a:r>
                      <a:r>
                        <a:rPr lang="en-US" sz="1800" dirty="0" err="1">
                          <a:latin typeface="+mj-lt"/>
                        </a:rPr>
                        <a:t>cds</a:t>
                      </a:r>
                      <a:r>
                        <a:rPr lang="en-US" sz="1800" dirty="0">
                          <a:latin typeface="+mj-lt"/>
                        </a:rPr>
                        <a:t>-services/my-service</a:t>
                      </a:r>
                    </a:p>
                  </a:txBody>
                  <a:tcPr/>
                </a:tc>
                <a:extLst>
                  <a:ext uri="{0D108BD9-81ED-4DB2-BD59-A6C34878D82A}">
                    <a16:rowId xmlns:a16="http://schemas.microsoft.com/office/drawing/2014/main" val="10002"/>
                  </a:ext>
                </a:extLst>
              </a:tr>
              <a:tr h="745631">
                <a:tc>
                  <a:txBody>
                    <a:bodyPr/>
                    <a:lstStyle/>
                    <a:p>
                      <a:r>
                        <a:rPr lang="en-US" sz="1800" dirty="0">
                          <a:latin typeface="+mj-lt"/>
                        </a:rPr>
                        <a:t>tenant</a:t>
                      </a:r>
                    </a:p>
                  </a:txBody>
                  <a:tcPr/>
                </a:tc>
                <a:tc>
                  <a:txBody>
                    <a:bodyPr/>
                    <a:lstStyle/>
                    <a:p>
                      <a:r>
                        <a:rPr lang="en-US" sz="1800" dirty="0">
                          <a:latin typeface="+mj-lt"/>
                        </a:rPr>
                        <a:t>An opaque string identifying the healthcare organization that is invoking the CDS Hooks request</a:t>
                      </a:r>
                    </a:p>
                  </a:txBody>
                  <a:tcPr/>
                </a:tc>
                <a:tc>
                  <a:txBody>
                    <a:bodyPr/>
                    <a:lstStyle/>
                    <a:p>
                      <a:r>
                        <a:rPr lang="en-US" sz="1800" dirty="0">
                          <a:latin typeface="+mj-lt"/>
                        </a:rPr>
                        <a:t>73304480-dc26-4020-9e93-e75360c02c0b</a:t>
                      </a:r>
                    </a:p>
                  </a:txBody>
                  <a:tcPr/>
                </a:tc>
                <a:extLst>
                  <a:ext uri="{0D108BD9-81ED-4DB2-BD59-A6C34878D82A}">
                    <a16:rowId xmlns:a16="http://schemas.microsoft.com/office/drawing/2014/main" val="447027223"/>
                  </a:ext>
                </a:extLst>
              </a:tr>
              <a:tr h="745631">
                <a:tc>
                  <a:txBody>
                    <a:bodyPr/>
                    <a:lstStyle/>
                    <a:p>
                      <a:r>
                        <a:rPr lang="en-US" sz="1800" dirty="0" err="1">
                          <a:latin typeface="+mj-lt"/>
                        </a:rPr>
                        <a:t>exp</a:t>
                      </a:r>
                      <a:endParaRPr lang="en-US" sz="1800" dirty="0">
                        <a:latin typeface="+mj-lt"/>
                      </a:endParaRPr>
                    </a:p>
                  </a:txBody>
                  <a:tcPr/>
                </a:tc>
                <a:tc>
                  <a:txBody>
                    <a:bodyPr/>
                    <a:lstStyle/>
                    <a:p>
                      <a:r>
                        <a:rPr lang="en-US" sz="1800" dirty="0">
                          <a:latin typeface="+mj-lt"/>
                        </a:rPr>
                        <a:t>Time </a:t>
                      </a:r>
                      <a:r>
                        <a:rPr lang="en-US" sz="1800" baseline="0" dirty="0">
                          <a:latin typeface="+mj-lt"/>
                        </a:rPr>
                        <a:t>this JWT expires</a:t>
                      </a:r>
                      <a:endParaRPr lang="en-US" sz="1800" b="0" dirty="0">
                        <a:latin typeface="+mj-lt"/>
                      </a:endParaRPr>
                    </a:p>
                  </a:txBody>
                  <a:tcPr/>
                </a:tc>
                <a:tc>
                  <a:txBody>
                    <a:bodyPr/>
                    <a:lstStyle/>
                    <a:p>
                      <a:r>
                        <a:rPr lang="is-IS" sz="1800" dirty="0">
                          <a:latin typeface="+mj-lt"/>
                        </a:rPr>
                        <a:t>1422568860</a:t>
                      </a:r>
                      <a:endParaRPr lang="en-US" sz="1800" dirty="0">
                        <a:latin typeface="+mj-lt"/>
                      </a:endParaRPr>
                    </a:p>
                  </a:txBody>
                  <a:tcPr/>
                </a:tc>
                <a:extLst>
                  <a:ext uri="{0D108BD9-81ED-4DB2-BD59-A6C34878D82A}">
                    <a16:rowId xmlns:a16="http://schemas.microsoft.com/office/drawing/2014/main" val="10003"/>
                  </a:ext>
                </a:extLst>
              </a:tr>
              <a:tr h="745631">
                <a:tc>
                  <a:txBody>
                    <a:bodyPr/>
                    <a:lstStyle/>
                    <a:p>
                      <a:r>
                        <a:rPr lang="en-US" sz="1800" dirty="0" err="1">
                          <a:latin typeface="+mj-lt"/>
                        </a:rPr>
                        <a:t>iat</a:t>
                      </a:r>
                      <a:endParaRPr lang="en-US" sz="1800" dirty="0">
                        <a:latin typeface="+mj-lt"/>
                      </a:endParaRPr>
                    </a:p>
                  </a:txBody>
                  <a:tcPr/>
                </a:tc>
                <a:tc>
                  <a:txBody>
                    <a:bodyPr/>
                    <a:lstStyle/>
                    <a:p>
                      <a:r>
                        <a:rPr lang="en-US" sz="1800" dirty="0">
                          <a:latin typeface="+mj-lt"/>
                        </a:rPr>
                        <a:t>Time </a:t>
                      </a:r>
                      <a:r>
                        <a:rPr lang="en-US" sz="1800" baseline="0" dirty="0">
                          <a:latin typeface="+mj-lt"/>
                        </a:rPr>
                        <a:t>at which this JWT was issued</a:t>
                      </a:r>
                      <a:endParaRPr lang="en-US" sz="1800" dirty="0">
                        <a:latin typeface="+mj-lt"/>
                      </a:endParaRPr>
                    </a:p>
                  </a:txBody>
                  <a:tcPr/>
                </a:tc>
                <a:tc>
                  <a:txBody>
                    <a:bodyPr/>
                    <a:lstStyle/>
                    <a:p>
                      <a:r>
                        <a:rPr lang="is-IS" sz="1800" dirty="0">
                          <a:latin typeface="+mj-lt"/>
                        </a:rPr>
                        <a:t>1311280970</a:t>
                      </a:r>
                      <a:endParaRPr lang="en-US" sz="1800" dirty="0">
                        <a:latin typeface="+mj-lt"/>
                      </a:endParaRPr>
                    </a:p>
                  </a:txBody>
                  <a:tcPr/>
                </a:tc>
                <a:extLst>
                  <a:ext uri="{0D108BD9-81ED-4DB2-BD59-A6C34878D82A}">
                    <a16:rowId xmlns:a16="http://schemas.microsoft.com/office/drawing/2014/main" val="10004"/>
                  </a:ext>
                </a:extLst>
              </a:tr>
              <a:tr h="745631">
                <a:tc>
                  <a:txBody>
                    <a:bodyPr/>
                    <a:lstStyle/>
                    <a:p>
                      <a:r>
                        <a:rPr lang="en-US" sz="1800" dirty="0" err="1">
                          <a:latin typeface="+mj-lt"/>
                        </a:rPr>
                        <a:t>jti</a:t>
                      </a:r>
                      <a:endParaRPr lang="en-US" sz="1800" dirty="0">
                        <a:latin typeface="+mj-lt"/>
                      </a:endParaRPr>
                    </a:p>
                  </a:txBody>
                  <a:tcPr/>
                </a:tc>
                <a:tc>
                  <a:txBody>
                    <a:bodyPr/>
                    <a:lstStyle/>
                    <a:p>
                      <a:r>
                        <a:rPr lang="en-US" sz="1800" dirty="0">
                          <a:latin typeface="+mj-lt"/>
                        </a:rPr>
                        <a:t>Nonce to protect</a:t>
                      </a:r>
                      <a:r>
                        <a:rPr lang="en-US" sz="1800" baseline="0" dirty="0">
                          <a:latin typeface="+mj-lt"/>
                        </a:rPr>
                        <a:t> against replay attacks</a:t>
                      </a:r>
                      <a:endParaRPr lang="en-US" sz="1800" dirty="0">
                        <a:latin typeface="+mj-lt"/>
                      </a:endParaRPr>
                    </a:p>
                  </a:txBody>
                  <a:tcPr/>
                </a:tc>
                <a:tc>
                  <a:txBody>
                    <a:bodyPr/>
                    <a:lstStyle/>
                    <a:p>
                      <a:r>
                        <a:rPr lang="hu-HU" sz="1800" dirty="0">
                          <a:latin typeface="+mj-lt"/>
                        </a:rPr>
                        <a:t>ee22b021-e1b7-4611-ba5b-8eec6a33ac1e</a:t>
                      </a:r>
                      <a:endParaRPr lang="en-US" sz="1800" dirty="0">
                        <a:latin typeface="+mj-lt"/>
                      </a:endParaRPr>
                    </a:p>
                  </a:txBody>
                  <a:tcPr/>
                </a:tc>
                <a:extLst>
                  <a:ext uri="{0D108BD9-81ED-4DB2-BD59-A6C34878D82A}">
                    <a16:rowId xmlns:a16="http://schemas.microsoft.com/office/drawing/2014/main" val="10005"/>
                  </a:ext>
                </a:extLst>
              </a:tr>
            </a:tbl>
          </a:graphicData>
        </a:graphic>
      </p:graphicFrame>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4250" y="230188"/>
            <a:ext cx="1369550" cy="1369550"/>
          </a:xfrm>
          <a:prstGeom prst="ellipse">
            <a:avLst/>
          </a:prstGeom>
        </p:spPr>
      </p:pic>
    </p:spTree>
    <p:extLst>
      <p:ext uri="{BB962C8B-B14F-4D97-AF65-F5344CB8AC3E}">
        <p14:creationId xmlns:p14="http://schemas.microsoft.com/office/powerpoint/2010/main" val="1207194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0" y="0"/>
            <a:ext cx="10972800" cy="719549"/>
          </a:xfrm>
        </p:spPr>
        <p:txBody>
          <a:bodyPr>
            <a:normAutofit/>
          </a:bodyPr>
          <a:lstStyle/>
          <a:p>
            <a:r>
              <a:rPr lang="en-US" dirty="0" err="1"/>
              <a:t>sandbox.cds-hooks.org</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9549"/>
            <a:ext cx="12192000" cy="6076823"/>
          </a:xfrm>
          <a:prstGeom prst="rect">
            <a:avLst/>
          </a:prstGeom>
        </p:spPr>
      </p:pic>
    </p:spTree>
    <p:extLst>
      <p:ext uri="{BB962C8B-B14F-4D97-AF65-F5344CB8AC3E}">
        <p14:creationId xmlns:p14="http://schemas.microsoft.com/office/powerpoint/2010/main" val="6310519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16214143"/>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logic</a:t>
                      </a: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a:t>
                      </a:r>
                      <a:r>
                        <a:rPr lang="en-US" sz="3600" baseline="0" dirty="0">
                          <a:latin typeface="+mj-lt"/>
                        </a:rPr>
                        <a:t> Service Provider</a:t>
                      </a: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Initial</a:t>
                      </a:r>
                      <a:r>
                        <a:rPr lang="en-US" sz="3600" baseline="0" dirty="0">
                          <a:latin typeface="+mj-lt"/>
                        </a:rPr>
                        <a:t> context data</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Additional data</a:t>
                      </a: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Service Provider</a:t>
                      </a:r>
                      <a:br>
                        <a:rPr lang="en-US" sz="3600" baseline="0" dirty="0">
                          <a:latin typeface="+mj-lt"/>
                        </a:rPr>
                      </a:br>
                      <a:r>
                        <a:rPr lang="en-US" sz="3600" baseline="0" dirty="0">
                          <a:latin typeface="+mj-lt"/>
                        </a:rPr>
                        <a:t>(via FHIR or other sources)</a:t>
                      </a: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baseline="0" dirty="0">
                          <a:latin typeface="+mj-lt"/>
                        </a:rPr>
                        <a:t>CDS presentation</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48708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80536" y="365125"/>
            <a:ext cx="10515600" cy="1325563"/>
          </a:xfrm>
        </p:spPr>
        <p:txBody>
          <a:bodyPr/>
          <a:lstStyle/>
          <a:p>
            <a:r>
              <a:rPr lang="en-US" dirty="0"/>
              <a:t>The problem with SMART apps</a:t>
            </a:r>
          </a:p>
        </p:txBody>
      </p:sp>
      <p:grpSp>
        <p:nvGrpSpPr>
          <p:cNvPr id="12" name="Group 11"/>
          <p:cNvGrpSpPr/>
          <p:nvPr/>
        </p:nvGrpSpPr>
        <p:grpSpPr>
          <a:xfrm>
            <a:off x="880536" y="1968500"/>
            <a:ext cx="10515600" cy="2554545"/>
            <a:chOff x="880536" y="1968500"/>
            <a:chExt cx="10515600" cy="2554545"/>
          </a:xfrm>
        </p:grpSpPr>
        <p:sp>
          <p:nvSpPr>
            <p:cNvPr id="8" name="TextBox 7"/>
            <p:cNvSpPr txBox="1"/>
            <p:nvPr/>
          </p:nvSpPr>
          <p:spPr>
            <a:xfrm>
              <a:off x="3005672" y="1968500"/>
              <a:ext cx="8390464" cy="2554545"/>
            </a:xfrm>
            <a:prstGeom prst="rect">
              <a:avLst/>
            </a:prstGeom>
            <a:noFill/>
          </p:spPr>
          <p:txBody>
            <a:bodyPr wrap="square" rtlCol="0">
              <a:spAutoFit/>
            </a:bodyPr>
            <a:lstStyle/>
            <a:p>
              <a:r>
                <a:rPr lang="en-US" sz="3200" b="1" dirty="0">
                  <a:latin typeface="+mj-lt"/>
                </a:rPr>
                <a:t>Bilirubin Chart</a:t>
              </a:r>
            </a:p>
            <a:p>
              <a:r>
                <a:rPr lang="en-US" sz="3200" dirty="0">
                  <a:latin typeface="+mj-lt"/>
                </a:rPr>
                <a:t>Newborns &lt; 120 hours old</a:t>
              </a:r>
            </a:p>
            <a:p>
              <a:r>
                <a:rPr lang="en-US" sz="3200">
                  <a:latin typeface="+mj-lt"/>
                </a:rPr>
                <a:t>Bilirubin </a:t>
              </a:r>
              <a:r>
                <a:rPr lang="en-US" sz="3200" dirty="0">
                  <a:latin typeface="+mj-lt"/>
                </a:rPr>
                <a:t>results that are either:</a:t>
              </a:r>
            </a:p>
            <a:p>
              <a:pPr lvl="1"/>
              <a:r>
                <a:rPr lang="en-US" sz="3200" dirty="0">
                  <a:latin typeface="+mj-lt"/>
                </a:rPr>
                <a:t>Not documented</a:t>
              </a:r>
            </a:p>
            <a:p>
              <a:pPr lvl="1"/>
              <a:r>
                <a:rPr lang="en-US" sz="3200" dirty="0">
                  <a:latin typeface="+mj-lt"/>
                </a:rPr>
                <a:t>Outside of the accepted range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536" y="2329254"/>
              <a:ext cx="1833036" cy="1833036"/>
            </a:xfrm>
            <a:prstGeom prst="rect">
              <a:avLst/>
            </a:prstGeom>
          </p:spPr>
        </p:pic>
      </p:grpSp>
      <p:sp>
        <p:nvSpPr>
          <p:cNvPr id="11" name="TextBox 10"/>
          <p:cNvSpPr txBox="1"/>
          <p:nvPr/>
        </p:nvSpPr>
        <p:spPr>
          <a:xfrm>
            <a:off x="880536" y="4839212"/>
            <a:ext cx="10439400" cy="1569660"/>
          </a:xfrm>
          <a:prstGeom prst="rect">
            <a:avLst/>
          </a:prstGeom>
          <a:noFill/>
        </p:spPr>
        <p:txBody>
          <a:bodyPr wrap="square" rtlCol="0">
            <a:spAutoFit/>
          </a:bodyPr>
          <a:lstStyle/>
          <a:p>
            <a:r>
              <a:rPr lang="en-US" sz="3200" dirty="0">
                <a:latin typeface="+mj-lt"/>
              </a:rPr>
              <a:t>The user needs to know the app is </a:t>
            </a:r>
            <a:r>
              <a:rPr lang="en-US" sz="3200" dirty="0">
                <a:solidFill>
                  <a:schemeClr val="accent1"/>
                </a:solidFill>
                <a:latin typeface="+mj-lt"/>
              </a:rPr>
              <a:t>available</a:t>
            </a:r>
          </a:p>
          <a:p>
            <a:r>
              <a:rPr lang="en-US" sz="3200" dirty="0">
                <a:latin typeface="+mj-lt"/>
              </a:rPr>
              <a:t>The user needs to know the app is </a:t>
            </a:r>
            <a:r>
              <a:rPr lang="en-US" sz="3200" dirty="0">
                <a:solidFill>
                  <a:schemeClr val="accent1"/>
                </a:solidFill>
                <a:latin typeface="+mj-lt"/>
              </a:rPr>
              <a:t>relevant</a:t>
            </a:r>
          </a:p>
          <a:p>
            <a:r>
              <a:rPr lang="en-US" sz="3200" dirty="0">
                <a:latin typeface="+mj-lt"/>
              </a:rPr>
              <a:t>The user has to </a:t>
            </a:r>
            <a:r>
              <a:rPr lang="en-US" sz="3200" dirty="0">
                <a:solidFill>
                  <a:schemeClr val="accent1"/>
                </a:solidFill>
                <a:latin typeface="+mj-lt"/>
              </a:rPr>
              <a:t>find</a:t>
            </a:r>
            <a:r>
              <a:rPr lang="en-US" sz="3200" dirty="0">
                <a:latin typeface="+mj-lt"/>
              </a:rPr>
              <a:t> the app and launch it</a:t>
            </a:r>
          </a:p>
        </p:txBody>
      </p:sp>
    </p:spTree>
    <p:extLst>
      <p:ext uri="{BB962C8B-B14F-4D97-AF65-F5344CB8AC3E}">
        <p14:creationId xmlns:p14="http://schemas.microsoft.com/office/powerpoint/2010/main" val="181028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fill="hold"/>
                                        <p:tgtEl>
                                          <p:spTgt spid="1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fill="hold"/>
                                        <p:tgtEl>
                                          <p:spTgt spid="1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intermountai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285" y="2730152"/>
            <a:ext cx="1847410" cy="809476"/>
          </a:xfrm>
          <a:prstGeom prst="rect">
            <a:avLst/>
          </a:prstGeom>
        </p:spPr>
      </p:pic>
      <p:pic>
        <p:nvPicPr>
          <p:cNvPr id="4" name="Picture 3" descr="allscript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68" y="3591116"/>
            <a:ext cx="2356232" cy="511622"/>
          </a:xfrm>
          <a:prstGeom prst="rect">
            <a:avLst/>
          </a:prstGeom>
        </p:spPr>
      </p:pic>
      <p:pic>
        <p:nvPicPr>
          <p:cNvPr id="8" name="Picture 7" descr="cern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5684" y="2604345"/>
            <a:ext cx="2608653" cy="681575"/>
          </a:xfrm>
          <a:prstGeom prst="rect">
            <a:avLst/>
          </a:prstGeom>
        </p:spPr>
      </p:pic>
      <p:pic>
        <p:nvPicPr>
          <p:cNvPr id="9" name="Picture 8" descr="epic.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4856" y="2688569"/>
            <a:ext cx="1441059" cy="541776"/>
          </a:xfrm>
          <a:prstGeom prst="rect">
            <a:avLst/>
          </a:prstGeom>
        </p:spPr>
      </p:pic>
      <p:pic>
        <p:nvPicPr>
          <p:cNvPr id="10" name="Picture 9" descr="elsevier.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431" y="119530"/>
            <a:ext cx="1080861" cy="810646"/>
          </a:xfrm>
          <a:prstGeom prst="rect">
            <a:avLst/>
          </a:prstGeom>
        </p:spPr>
      </p:pic>
      <p:pic>
        <p:nvPicPr>
          <p:cNvPr id="11" name="Picture 10" descr="first-databank.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9815" y="830367"/>
            <a:ext cx="1208441" cy="652155"/>
          </a:xfrm>
          <a:prstGeom prst="rect">
            <a:avLst/>
          </a:prstGeom>
        </p:spPr>
      </p:pic>
      <p:pic>
        <p:nvPicPr>
          <p:cNvPr id="12" name="Picture 11" descr="healthwis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85886" y="2789644"/>
            <a:ext cx="2161146" cy="720382"/>
          </a:xfrm>
          <a:prstGeom prst="rect">
            <a:avLst/>
          </a:prstGeom>
        </p:spPr>
      </p:pic>
      <p:pic>
        <p:nvPicPr>
          <p:cNvPr id="13" name="Picture 12" descr="hspc.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4134" y="370252"/>
            <a:ext cx="1194028" cy="1194028"/>
          </a:xfrm>
          <a:prstGeom prst="rect">
            <a:avLst/>
          </a:prstGeom>
        </p:spPr>
      </p:pic>
      <p:pic>
        <p:nvPicPr>
          <p:cNvPr id="14" name="Picture 13" descr="imo.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0932" y="4133451"/>
            <a:ext cx="1090706" cy="1090706"/>
          </a:xfrm>
          <a:prstGeom prst="rect">
            <a:avLst/>
          </a:prstGeom>
        </p:spPr>
      </p:pic>
      <p:pic>
        <p:nvPicPr>
          <p:cNvPr id="16" name="Picture 15" descr="mayo-clinic.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36167" y="158594"/>
            <a:ext cx="886977" cy="997850"/>
          </a:xfrm>
          <a:prstGeom prst="rect">
            <a:avLst/>
          </a:prstGeom>
        </p:spPr>
      </p:pic>
      <p:pic>
        <p:nvPicPr>
          <p:cNvPr id="17" name="Picture 16" descr="mckesson.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906633" y="157527"/>
            <a:ext cx="2121906" cy="296770"/>
          </a:xfrm>
          <a:prstGeom prst="rect">
            <a:avLst/>
          </a:prstGeom>
        </p:spPr>
      </p:pic>
      <p:pic>
        <p:nvPicPr>
          <p:cNvPr id="18" name="Picture 17" descr="medical-objects.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782573" y="6078988"/>
            <a:ext cx="2614298" cy="522860"/>
          </a:xfrm>
          <a:prstGeom prst="rect">
            <a:avLst/>
          </a:prstGeom>
        </p:spPr>
      </p:pic>
      <p:pic>
        <p:nvPicPr>
          <p:cNvPr id="19" name="Picture 18" descr="mitr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45727" y="6239121"/>
            <a:ext cx="1506466" cy="443515"/>
          </a:xfrm>
          <a:prstGeom prst="rect">
            <a:avLst/>
          </a:prstGeom>
        </p:spPr>
      </p:pic>
      <p:pic>
        <p:nvPicPr>
          <p:cNvPr id="20" name="Picture 19" descr="philips.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154381" y="5182091"/>
            <a:ext cx="1242489" cy="583193"/>
          </a:xfrm>
          <a:prstGeom prst="rect">
            <a:avLst/>
          </a:prstGeom>
        </p:spPr>
      </p:pic>
      <p:pic>
        <p:nvPicPr>
          <p:cNvPr id="21" name="Picture 20" descr="polyglot.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166695" y="6109968"/>
            <a:ext cx="1978691" cy="460900"/>
          </a:xfrm>
          <a:prstGeom prst="rect">
            <a:avLst/>
          </a:prstGeom>
        </p:spPr>
      </p:pic>
      <p:pic>
        <p:nvPicPr>
          <p:cNvPr id="23" name="Picture 22" descr="premier.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441408" y="1707411"/>
            <a:ext cx="2189518" cy="576573"/>
          </a:xfrm>
          <a:prstGeom prst="rect">
            <a:avLst/>
          </a:prstGeom>
        </p:spPr>
      </p:pic>
      <p:pic>
        <p:nvPicPr>
          <p:cNvPr id="24" name="Picture 23" descr="qvera.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166675" y="1140953"/>
            <a:ext cx="1317551" cy="601681"/>
          </a:xfrm>
          <a:prstGeom prst="rect">
            <a:avLst/>
          </a:prstGeom>
        </p:spPr>
      </p:pic>
      <p:pic>
        <p:nvPicPr>
          <p:cNvPr id="26" name="Picture 25" descr="rxrevu.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873471" y="4362511"/>
            <a:ext cx="1617263" cy="478169"/>
          </a:xfrm>
          <a:prstGeom prst="rect">
            <a:avLst/>
          </a:prstGeom>
        </p:spPr>
      </p:pic>
      <p:pic>
        <p:nvPicPr>
          <p:cNvPr id="27" name="Picture 26" descr="stanson-health.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628522" y="4955779"/>
            <a:ext cx="2831726" cy="523831"/>
          </a:xfrm>
          <a:prstGeom prst="rect">
            <a:avLst/>
          </a:prstGeom>
        </p:spPr>
      </p:pic>
      <p:pic>
        <p:nvPicPr>
          <p:cNvPr id="28" name="Picture 27" descr="surescripts.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829395" y="1655530"/>
            <a:ext cx="2011680" cy="653796"/>
          </a:xfrm>
          <a:prstGeom prst="rect">
            <a:avLst/>
          </a:prstGeom>
        </p:spPr>
      </p:pic>
      <p:pic>
        <p:nvPicPr>
          <p:cNvPr id="29" name="Picture 28" descr="syapse.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259280" y="6045061"/>
            <a:ext cx="1417751" cy="659523"/>
          </a:xfrm>
          <a:prstGeom prst="rect">
            <a:avLst/>
          </a:prstGeom>
        </p:spPr>
      </p:pic>
      <p:pic>
        <p:nvPicPr>
          <p:cNvPr id="30" name="Picture 29" descr="visualdx.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926145" y="1586086"/>
            <a:ext cx="1777975" cy="494924"/>
          </a:xfrm>
          <a:prstGeom prst="rect">
            <a:avLst/>
          </a:prstGeom>
        </p:spPr>
      </p:pic>
      <p:pic>
        <p:nvPicPr>
          <p:cNvPr id="31" name="Picture 30" descr="wolters-kluwer.jp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124647" y="4392106"/>
            <a:ext cx="2371580" cy="610190"/>
          </a:xfrm>
          <a:prstGeom prst="rect">
            <a:avLst/>
          </a:prstGeom>
        </p:spPr>
      </p:pic>
      <p:pic>
        <p:nvPicPr>
          <p:cNvPr id="32" name="Picture 31" descr="nanthealth.pn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286684" y="923579"/>
            <a:ext cx="2204075" cy="539542"/>
          </a:xfrm>
          <a:prstGeom prst="rect">
            <a:avLst/>
          </a:prstGeom>
        </p:spPr>
      </p:pic>
      <p:pic>
        <p:nvPicPr>
          <p:cNvPr id="2" name="Picture 1"/>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729403" y="3588184"/>
            <a:ext cx="3307745" cy="455460"/>
          </a:xfrm>
          <a:prstGeom prst="rect">
            <a:avLst/>
          </a:prstGeom>
        </p:spPr>
      </p:pic>
      <p:pic>
        <p:nvPicPr>
          <p:cNvPr id="3" name="Picture 2"/>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576203" y="4285401"/>
            <a:ext cx="1282017" cy="610191"/>
          </a:xfrm>
          <a:prstGeom prst="rect">
            <a:avLst/>
          </a:prstGeom>
        </p:spPr>
      </p:pic>
      <p:pic>
        <p:nvPicPr>
          <p:cNvPr id="6" name="Picture 5"/>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17977" y="135490"/>
            <a:ext cx="2413624" cy="417743"/>
          </a:xfrm>
          <a:prstGeom prst="rect">
            <a:avLst/>
          </a:prstGeom>
        </p:spPr>
      </p:pic>
      <p:pic>
        <p:nvPicPr>
          <p:cNvPr id="7" name="Picture 6"/>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0874270" y="4252281"/>
            <a:ext cx="1045199" cy="782928"/>
          </a:xfrm>
          <a:prstGeom prst="rect">
            <a:avLst/>
          </a:prstGeom>
        </p:spPr>
      </p:pic>
      <p:pic>
        <p:nvPicPr>
          <p:cNvPr id="25" name="Picture 24"/>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0655488" y="2638261"/>
            <a:ext cx="1373051" cy="800671"/>
          </a:xfrm>
          <a:prstGeom prst="rect">
            <a:avLst/>
          </a:prstGeom>
        </p:spPr>
      </p:pic>
      <p:pic>
        <p:nvPicPr>
          <p:cNvPr id="33" name="Picture 32"/>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9819843" y="1140953"/>
            <a:ext cx="2208696" cy="608342"/>
          </a:xfrm>
          <a:prstGeom prst="rect">
            <a:avLst/>
          </a:prstGeom>
        </p:spPr>
      </p:pic>
      <p:pic>
        <p:nvPicPr>
          <p:cNvPr id="34" name="Picture 33"/>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94583" y="1080080"/>
            <a:ext cx="997315" cy="978136"/>
          </a:xfrm>
          <a:prstGeom prst="rect">
            <a:avLst/>
          </a:prstGeom>
        </p:spPr>
      </p:pic>
      <p:pic>
        <p:nvPicPr>
          <p:cNvPr id="35" name="Picture 34"/>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5905070" y="239444"/>
            <a:ext cx="1701190" cy="505856"/>
          </a:xfrm>
          <a:prstGeom prst="rect">
            <a:avLst/>
          </a:prstGeom>
        </p:spPr>
      </p:pic>
      <p:pic>
        <p:nvPicPr>
          <p:cNvPr id="36" name="Picture 35"/>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082816" y="2450746"/>
            <a:ext cx="618787" cy="788404"/>
          </a:xfrm>
          <a:prstGeom prst="rect">
            <a:avLst/>
          </a:prstGeom>
        </p:spPr>
      </p:pic>
      <p:pic>
        <p:nvPicPr>
          <p:cNvPr id="37" name="Picture 36"/>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0563127" y="1919459"/>
            <a:ext cx="1426863" cy="479252"/>
          </a:xfrm>
          <a:prstGeom prst="rect">
            <a:avLst/>
          </a:prstGeom>
        </p:spPr>
      </p:pic>
      <p:pic>
        <p:nvPicPr>
          <p:cNvPr id="38" name="Picture 37"/>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9668949" y="3564722"/>
            <a:ext cx="2103820" cy="468726"/>
          </a:xfrm>
          <a:prstGeom prst="rect">
            <a:avLst/>
          </a:prstGeom>
        </p:spPr>
      </p:pic>
      <p:pic>
        <p:nvPicPr>
          <p:cNvPr id="39" name="Picture 38"/>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053617" y="4840680"/>
            <a:ext cx="928943" cy="974880"/>
          </a:xfrm>
          <a:prstGeom prst="rect">
            <a:avLst/>
          </a:prstGeom>
        </p:spPr>
      </p:pic>
      <p:pic>
        <p:nvPicPr>
          <p:cNvPr id="40" name="Picture 39"/>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8088186" y="77438"/>
            <a:ext cx="1315851" cy="749835"/>
          </a:xfrm>
          <a:prstGeom prst="rect">
            <a:avLst/>
          </a:prstGeom>
        </p:spPr>
      </p:pic>
      <p:pic>
        <p:nvPicPr>
          <p:cNvPr id="41" name="Picture 40">
            <a:extLst>
              <a:ext uri="{FF2B5EF4-FFF2-40B4-BE49-F238E27FC236}">
                <a16:creationId xmlns:a16="http://schemas.microsoft.com/office/drawing/2014/main" id="{E27AC965-1A7F-C14E-9B7B-F7040C07D30A}"/>
              </a:ext>
            </a:extLst>
          </p:cNvPr>
          <p:cNvPicPr>
            <a:picLocks noChangeAspect="1"/>
          </p:cNvPicPr>
          <p:nvPr/>
        </p:nvPicPr>
        <p:blipFill>
          <a:blip r:embed="rId40"/>
          <a:stretch>
            <a:fillRect/>
          </a:stretch>
        </p:blipFill>
        <p:spPr>
          <a:xfrm>
            <a:off x="4821929" y="4872996"/>
            <a:ext cx="1343739" cy="573101"/>
          </a:xfrm>
          <a:prstGeom prst="rect">
            <a:avLst/>
          </a:prstGeom>
        </p:spPr>
      </p:pic>
      <p:pic>
        <p:nvPicPr>
          <p:cNvPr id="43" name="Picture 42">
            <a:extLst>
              <a:ext uri="{FF2B5EF4-FFF2-40B4-BE49-F238E27FC236}">
                <a16:creationId xmlns:a16="http://schemas.microsoft.com/office/drawing/2014/main" id="{60943CB3-8776-9D49-9F94-3D3B3D858AA4}"/>
              </a:ext>
            </a:extLst>
          </p:cNvPr>
          <p:cNvPicPr>
            <a:picLocks noChangeAspect="1"/>
          </p:cNvPicPr>
          <p:nvPr/>
        </p:nvPicPr>
        <p:blipFill>
          <a:blip r:embed="rId41"/>
          <a:stretch>
            <a:fillRect/>
          </a:stretch>
        </p:blipFill>
        <p:spPr>
          <a:xfrm>
            <a:off x="6343067" y="3594161"/>
            <a:ext cx="3019962" cy="588555"/>
          </a:xfrm>
          <a:prstGeom prst="rect">
            <a:avLst/>
          </a:prstGeom>
        </p:spPr>
      </p:pic>
      <p:pic>
        <p:nvPicPr>
          <p:cNvPr id="47" name="Picture 46">
            <a:extLst>
              <a:ext uri="{FF2B5EF4-FFF2-40B4-BE49-F238E27FC236}">
                <a16:creationId xmlns:a16="http://schemas.microsoft.com/office/drawing/2014/main" id="{3A61C204-8E54-9F4A-B175-84054B218CC1}"/>
              </a:ext>
            </a:extLst>
          </p:cNvPr>
          <p:cNvPicPr>
            <a:picLocks noChangeAspect="1"/>
          </p:cNvPicPr>
          <p:nvPr/>
        </p:nvPicPr>
        <p:blipFill>
          <a:blip r:embed="rId42"/>
          <a:stretch>
            <a:fillRect/>
          </a:stretch>
        </p:blipFill>
        <p:spPr>
          <a:xfrm>
            <a:off x="3218194" y="5288653"/>
            <a:ext cx="1370834" cy="445521"/>
          </a:xfrm>
          <a:prstGeom prst="rect">
            <a:avLst/>
          </a:prstGeom>
        </p:spPr>
      </p:pic>
      <p:pic>
        <p:nvPicPr>
          <p:cNvPr id="49" name="Picture 48">
            <a:extLst>
              <a:ext uri="{FF2B5EF4-FFF2-40B4-BE49-F238E27FC236}">
                <a16:creationId xmlns:a16="http://schemas.microsoft.com/office/drawing/2014/main" id="{773958FD-22F4-6E4F-8F9C-1890857F1FB8}"/>
              </a:ext>
            </a:extLst>
          </p:cNvPr>
          <p:cNvPicPr>
            <a:picLocks noChangeAspect="1"/>
          </p:cNvPicPr>
          <p:nvPr/>
        </p:nvPicPr>
        <p:blipFill>
          <a:blip r:embed="rId43"/>
          <a:stretch>
            <a:fillRect/>
          </a:stretch>
        </p:blipFill>
        <p:spPr>
          <a:xfrm>
            <a:off x="4596309" y="5765284"/>
            <a:ext cx="715015" cy="835298"/>
          </a:xfrm>
          <a:prstGeom prst="rect">
            <a:avLst/>
          </a:prstGeom>
        </p:spPr>
      </p:pic>
      <p:pic>
        <p:nvPicPr>
          <p:cNvPr id="51" name="Picture 50">
            <a:extLst>
              <a:ext uri="{FF2B5EF4-FFF2-40B4-BE49-F238E27FC236}">
                <a16:creationId xmlns:a16="http://schemas.microsoft.com/office/drawing/2014/main" id="{D480CBC0-B826-C648-9227-17DB4E872187}"/>
              </a:ext>
            </a:extLst>
          </p:cNvPr>
          <p:cNvPicPr>
            <a:picLocks noChangeAspect="1"/>
          </p:cNvPicPr>
          <p:nvPr/>
        </p:nvPicPr>
        <p:blipFill>
          <a:blip r:embed="rId44"/>
          <a:stretch>
            <a:fillRect/>
          </a:stretch>
        </p:blipFill>
        <p:spPr>
          <a:xfrm>
            <a:off x="101131" y="2425439"/>
            <a:ext cx="2040504" cy="246145"/>
          </a:xfrm>
          <a:prstGeom prst="rect">
            <a:avLst/>
          </a:prstGeom>
        </p:spPr>
      </p:pic>
      <p:pic>
        <p:nvPicPr>
          <p:cNvPr id="53" name="Picture 52">
            <a:extLst>
              <a:ext uri="{FF2B5EF4-FFF2-40B4-BE49-F238E27FC236}">
                <a16:creationId xmlns:a16="http://schemas.microsoft.com/office/drawing/2014/main" id="{C94BA738-A674-314F-9BF8-164D9D8A367D}"/>
              </a:ext>
            </a:extLst>
          </p:cNvPr>
          <p:cNvPicPr>
            <a:picLocks noChangeAspect="1"/>
          </p:cNvPicPr>
          <p:nvPr/>
        </p:nvPicPr>
        <p:blipFill>
          <a:blip r:embed="rId45"/>
          <a:stretch>
            <a:fillRect/>
          </a:stretch>
        </p:blipFill>
        <p:spPr>
          <a:xfrm>
            <a:off x="135658" y="5361277"/>
            <a:ext cx="1634112" cy="414155"/>
          </a:xfrm>
          <a:prstGeom prst="rect">
            <a:avLst/>
          </a:prstGeom>
        </p:spPr>
      </p:pic>
      <p:pic>
        <p:nvPicPr>
          <p:cNvPr id="55" name="Picture 54">
            <a:extLst>
              <a:ext uri="{FF2B5EF4-FFF2-40B4-BE49-F238E27FC236}">
                <a16:creationId xmlns:a16="http://schemas.microsoft.com/office/drawing/2014/main" id="{B8F1C5EA-4EF0-A14F-8C38-2C42528D214A}"/>
              </a:ext>
            </a:extLst>
          </p:cNvPr>
          <p:cNvPicPr>
            <a:picLocks noChangeAspect="1"/>
          </p:cNvPicPr>
          <p:nvPr/>
        </p:nvPicPr>
        <p:blipFill>
          <a:blip r:embed="rId46"/>
          <a:stretch>
            <a:fillRect/>
          </a:stretch>
        </p:blipFill>
        <p:spPr>
          <a:xfrm>
            <a:off x="2320744" y="1695788"/>
            <a:ext cx="909866" cy="679900"/>
          </a:xfrm>
          <a:prstGeom prst="rect">
            <a:avLst/>
          </a:prstGeom>
        </p:spPr>
      </p:pic>
      <p:pic>
        <p:nvPicPr>
          <p:cNvPr id="57" name="Picture 56">
            <a:extLst>
              <a:ext uri="{FF2B5EF4-FFF2-40B4-BE49-F238E27FC236}">
                <a16:creationId xmlns:a16="http://schemas.microsoft.com/office/drawing/2014/main" id="{A65026BD-0BA3-9B4E-99D9-A76104FBBEB6}"/>
              </a:ext>
            </a:extLst>
          </p:cNvPr>
          <p:cNvPicPr>
            <a:picLocks noChangeAspect="1"/>
          </p:cNvPicPr>
          <p:nvPr/>
        </p:nvPicPr>
        <p:blipFill>
          <a:blip r:embed="rId47"/>
          <a:stretch>
            <a:fillRect/>
          </a:stretch>
        </p:blipFill>
        <p:spPr>
          <a:xfrm>
            <a:off x="5905855" y="710844"/>
            <a:ext cx="723274" cy="903354"/>
          </a:xfrm>
          <a:prstGeom prst="rect">
            <a:avLst/>
          </a:prstGeom>
        </p:spPr>
      </p:pic>
      <p:pic>
        <p:nvPicPr>
          <p:cNvPr id="61" name="Picture 60">
            <a:extLst>
              <a:ext uri="{FF2B5EF4-FFF2-40B4-BE49-F238E27FC236}">
                <a16:creationId xmlns:a16="http://schemas.microsoft.com/office/drawing/2014/main" id="{3B3B10DD-80F9-744E-8209-0CE85020EC80}"/>
              </a:ext>
            </a:extLst>
          </p:cNvPr>
          <p:cNvPicPr>
            <a:picLocks noChangeAspect="1"/>
          </p:cNvPicPr>
          <p:nvPr/>
        </p:nvPicPr>
        <p:blipFill>
          <a:blip r:embed="rId48"/>
          <a:stretch>
            <a:fillRect/>
          </a:stretch>
        </p:blipFill>
        <p:spPr>
          <a:xfrm>
            <a:off x="6165668" y="5546065"/>
            <a:ext cx="3827667" cy="409958"/>
          </a:xfrm>
          <a:prstGeom prst="rect">
            <a:avLst/>
          </a:prstGeom>
        </p:spPr>
      </p:pic>
      <p:pic>
        <p:nvPicPr>
          <p:cNvPr id="22" name="Picture 21">
            <a:extLst>
              <a:ext uri="{FF2B5EF4-FFF2-40B4-BE49-F238E27FC236}">
                <a16:creationId xmlns:a16="http://schemas.microsoft.com/office/drawing/2014/main" id="{0E11E10B-77E5-DE4E-ADE6-EAA8494EA733}"/>
              </a:ext>
            </a:extLst>
          </p:cNvPr>
          <p:cNvPicPr>
            <a:picLocks noChangeAspect="1"/>
          </p:cNvPicPr>
          <p:nvPr/>
        </p:nvPicPr>
        <p:blipFill>
          <a:blip r:embed="rId49"/>
          <a:stretch>
            <a:fillRect/>
          </a:stretch>
        </p:blipFill>
        <p:spPr>
          <a:xfrm>
            <a:off x="10645948" y="599723"/>
            <a:ext cx="1261219" cy="433053"/>
          </a:xfrm>
          <a:prstGeom prst="rect">
            <a:avLst/>
          </a:prstGeom>
        </p:spPr>
      </p:pic>
      <p:pic>
        <p:nvPicPr>
          <p:cNvPr id="42" name="Picture 41">
            <a:extLst>
              <a:ext uri="{FF2B5EF4-FFF2-40B4-BE49-F238E27FC236}">
                <a16:creationId xmlns:a16="http://schemas.microsoft.com/office/drawing/2014/main" id="{EA238FC6-26F5-834D-B91E-BAE66B561008}"/>
              </a:ext>
            </a:extLst>
          </p:cNvPr>
          <p:cNvPicPr>
            <a:picLocks noChangeAspect="1"/>
          </p:cNvPicPr>
          <p:nvPr/>
        </p:nvPicPr>
        <p:blipFill>
          <a:blip r:embed="rId50"/>
          <a:stretch>
            <a:fillRect/>
          </a:stretch>
        </p:blipFill>
        <p:spPr>
          <a:xfrm>
            <a:off x="8711025" y="2001317"/>
            <a:ext cx="1304008" cy="453166"/>
          </a:xfrm>
          <a:prstGeom prst="rect">
            <a:avLst/>
          </a:prstGeom>
        </p:spPr>
      </p:pic>
      <p:pic>
        <p:nvPicPr>
          <p:cNvPr id="45" name="Picture 44">
            <a:extLst>
              <a:ext uri="{FF2B5EF4-FFF2-40B4-BE49-F238E27FC236}">
                <a16:creationId xmlns:a16="http://schemas.microsoft.com/office/drawing/2014/main" id="{760B5CB3-491D-EF45-BB2B-2F87E0845015}"/>
              </a:ext>
            </a:extLst>
          </p:cNvPr>
          <p:cNvPicPr>
            <a:picLocks noChangeAspect="1"/>
          </p:cNvPicPr>
          <p:nvPr/>
        </p:nvPicPr>
        <p:blipFill>
          <a:blip r:embed="rId51"/>
          <a:stretch>
            <a:fillRect/>
          </a:stretch>
        </p:blipFill>
        <p:spPr>
          <a:xfrm>
            <a:off x="1445990" y="1674233"/>
            <a:ext cx="883010" cy="485952"/>
          </a:xfrm>
          <a:prstGeom prst="rect">
            <a:avLst/>
          </a:prstGeom>
        </p:spPr>
      </p:pic>
      <p:pic>
        <p:nvPicPr>
          <p:cNvPr id="48" name="Picture 47">
            <a:extLst>
              <a:ext uri="{FF2B5EF4-FFF2-40B4-BE49-F238E27FC236}">
                <a16:creationId xmlns:a16="http://schemas.microsoft.com/office/drawing/2014/main" id="{F353D113-597A-B84F-820E-42727269F435}"/>
              </a:ext>
            </a:extLst>
          </p:cNvPr>
          <p:cNvPicPr>
            <a:picLocks noChangeAspect="1"/>
          </p:cNvPicPr>
          <p:nvPr/>
        </p:nvPicPr>
        <p:blipFill>
          <a:blip r:embed="rId52"/>
          <a:stretch>
            <a:fillRect/>
          </a:stretch>
        </p:blipFill>
        <p:spPr>
          <a:xfrm>
            <a:off x="1491452" y="4306792"/>
            <a:ext cx="2138999" cy="475333"/>
          </a:xfrm>
          <a:prstGeom prst="rect">
            <a:avLst/>
          </a:prstGeom>
        </p:spPr>
      </p:pic>
    </p:spTree>
    <p:extLst>
      <p:ext uri="{BB962C8B-B14F-4D97-AF65-F5344CB8AC3E}">
        <p14:creationId xmlns:p14="http://schemas.microsoft.com/office/powerpoint/2010/main" val="120980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dissolve">
                                      <p:cBhvr>
                                        <p:cTn id="19" dur="500"/>
                                        <p:tgtEl>
                                          <p:spTgt spid="43"/>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dissolve">
                                      <p:cBhvr>
                                        <p:cTn id="27" dur="500"/>
                                        <p:tgtEl>
                                          <p:spTgt spid="36"/>
                                        </p:tgtEl>
                                      </p:cBhvr>
                                    </p:animEffect>
                                  </p:childTnLst>
                                </p:cTn>
                              </p:par>
                            </p:childTnLst>
                          </p:cTn>
                        </p:par>
                        <p:par>
                          <p:cTn id="28" fill="hold">
                            <p:stCondLst>
                              <p:cond delay="3000"/>
                            </p:stCondLst>
                            <p:childTnLst>
                              <p:par>
                                <p:cTn id="29" presetID="9" presetClass="entr" presetSubtype="0" fill="hold"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dissolve">
                                      <p:cBhvr>
                                        <p:cTn id="31" dur="500"/>
                                        <p:tgtEl>
                                          <p:spTgt spid="38"/>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dissolve">
                                      <p:cBhvr>
                                        <p:cTn id="36" dur="500"/>
                                        <p:tgtEl>
                                          <p:spTgt spid="30"/>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dissolve">
                                      <p:cBhvr>
                                        <p:cTn id="40" dur="500"/>
                                        <p:tgtEl>
                                          <p:spTgt spid="31"/>
                                        </p:tgtEl>
                                      </p:cBhvr>
                                    </p:animEffect>
                                  </p:childTnLst>
                                </p:cTn>
                              </p:par>
                            </p:childTnLst>
                          </p:cTn>
                        </p:par>
                        <p:par>
                          <p:cTn id="41" fill="hold">
                            <p:stCondLst>
                              <p:cond delay="1000"/>
                            </p:stCondLst>
                            <p:childTnLst>
                              <p:par>
                                <p:cTn id="42" presetID="9" presetClass="entr" presetSubtype="0" fill="hold" nodeType="after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dissolve">
                                      <p:cBhvr>
                                        <p:cTn id="44" dur="500"/>
                                        <p:tgtEl>
                                          <p:spTgt spid="27"/>
                                        </p:tgtEl>
                                      </p:cBhvr>
                                    </p:animEffect>
                                  </p:childTnLst>
                                </p:cTn>
                              </p:par>
                            </p:childTnLst>
                          </p:cTn>
                        </p:par>
                        <p:par>
                          <p:cTn id="45" fill="hold">
                            <p:stCondLst>
                              <p:cond delay="1500"/>
                            </p:stCondLst>
                            <p:childTnLst>
                              <p:par>
                                <p:cTn id="46" presetID="9" presetClass="entr" presetSubtype="0" fill="hold" nodeType="after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dissolve">
                                      <p:cBhvr>
                                        <p:cTn id="48" dur="500"/>
                                        <p:tgtEl>
                                          <p:spTgt spid="13"/>
                                        </p:tgtEl>
                                      </p:cBhvr>
                                    </p:animEffect>
                                  </p:childTnLst>
                                </p:cTn>
                              </p:par>
                            </p:childTnLst>
                          </p:cTn>
                        </p:par>
                        <p:par>
                          <p:cTn id="49" fill="hold">
                            <p:stCondLst>
                              <p:cond delay="2000"/>
                            </p:stCondLst>
                            <p:childTnLst>
                              <p:par>
                                <p:cTn id="50" presetID="9" presetClass="entr" presetSubtype="0" fill="hold" nodeType="after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dissolve">
                                      <p:cBhvr>
                                        <p:cTn id="52" dur="500"/>
                                        <p:tgtEl>
                                          <p:spTgt spid="12"/>
                                        </p:tgtEl>
                                      </p:cBhvr>
                                    </p:animEffect>
                                  </p:childTnLst>
                                </p:cTn>
                              </p:par>
                            </p:childTnLst>
                          </p:cTn>
                        </p:par>
                        <p:par>
                          <p:cTn id="53" fill="hold">
                            <p:stCondLst>
                              <p:cond delay="2500"/>
                            </p:stCondLst>
                            <p:childTnLst>
                              <p:par>
                                <p:cTn id="54" presetID="9" presetClass="entr" presetSubtype="0" fill="hold" nodeType="after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dissolve">
                                      <p:cBhvr>
                                        <p:cTn id="56" dur="500"/>
                                        <p:tgtEl>
                                          <p:spTgt spid="10"/>
                                        </p:tgtEl>
                                      </p:cBhvr>
                                    </p:animEffect>
                                  </p:childTnLst>
                                </p:cTn>
                              </p:par>
                            </p:childTnLst>
                          </p:cTn>
                        </p:par>
                        <p:par>
                          <p:cTn id="57" fill="hold">
                            <p:stCondLst>
                              <p:cond delay="3000"/>
                            </p:stCondLst>
                            <p:childTnLst>
                              <p:par>
                                <p:cTn id="58" presetID="9" presetClass="entr" presetSubtype="0" fill="hold" nodeType="after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dissolve">
                                      <p:cBhvr>
                                        <p:cTn id="60" dur="500"/>
                                        <p:tgtEl>
                                          <p:spTgt spid="23"/>
                                        </p:tgtEl>
                                      </p:cBhvr>
                                    </p:animEffect>
                                  </p:childTnLst>
                                </p:cTn>
                              </p:par>
                            </p:childTnLst>
                          </p:cTn>
                        </p:par>
                        <p:par>
                          <p:cTn id="61" fill="hold">
                            <p:stCondLst>
                              <p:cond delay="3500"/>
                            </p:stCondLst>
                            <p:childTnLst>
                              <p:par>
                                <p:cTn id="62" presetID="9" presetClass="entr" presetSubtype="0" fill="hold" nodeType="after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dissolve">
                                      <p:cBhvr>
                                        <p:cTn id="64" dur="500"/>
                                        <p:tgtEl>
                                          <p:spTgt spid="20"/>
                                        </p:tgtEl>
                                      </p:cBhvr>
                                    </p:animEffect>
                                  </p:childTnLst>
                                </p:cTn>
                              </p:par>
                            </p:childTnLst>
                          </p:cTn>
                        </p:par>
                        <p:par>
                          <p:cTn id="65" fill="hold">
                            <p:stCondLst>
                              <p:cond delay="4000"/>
                            </p:stCondLst>
                            <p:childTnLst>
                              <p:par>
                                <p:cTn id="66" presetID="9" presetClass="entr" presetSubtype="0" fill="hold" nodeType="after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dissolve">
                                      <p:cBhvr>
                                        <p:cTn id="68" dur="500"/>
                                        <p:tgtEl>
                                          <p:spTgt spid="11"/>
                                        </p:tgtEl>
                                      </p:cBhvr>
                                    </p:animEffect>
                                  </p:childTnLst>
                                </p:cTn>
                              </p:par>
                            </p:childTnLst>
                          </p:cTn>
                        </p:par>
                        <p:par>
                          <p:cTn id="69" fill="hold">
                            <p:stCondLst>
                              <p:cond delay="4500"/>
                            </p:stCondLst>
                            <p:childTnLst>
                              <p:par>
                                <p:cTn id="70" presetID="9" presetClass="entr" presetSubtype="0" fill="hold" nodeType="after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dissolve">
                                      <p:cBhvr>
                                        <p:cTn id="72" dur="500"/>
                                        <p:tgtEl>
                                          <p:spTgt spid="24"/>
                                        </p:tgtEl>
                                      </p:cBhvr>
                                    </p:animEffect>
                                  </p:childTnLst>
                                </p:cTn>
                              </p:par>
                            </p:childTnLst>
                          </p:cTn>
                        </p:par>
                        <p:par>
                          <p:cTn id="73" fill="hold">
                            <p:stCondLst>
                              <p:cond delay="5000"/>
                            </p:stCondLst>
                            <p:childTnLst>
                              <p:par>
                                <p:cTn id="74" presetID="9" presetClass="entr" presetSubtype="0" fill="hold" nodeType="after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dissolve">
                                      <p:cBhvr>
                                        <p:cTn id="76" dur="500"/>
                                        <p:tgtEl>
                                          <p:spTgt spid="14"/>
                                        </p:tgtEl>
                                      </p:cBhvr>
                                    </p:animEffect>
                                  </p:childTnLst>
                                </p:cTn>
                              </p:par>
                            </p:childTnLst>
                          </p:cTn>
                        </p:par>
                        <p:par>
                          <p:cTn id="77" fill="hold">
                            <p:stCondLst>
                              <p:cond delay="5500"/>
                            </p:stCondLst>
                            <p:childTnLst>
                              <p:par>
                                <p:cTn id="78" presetID="9" presetClass="entr" presetSubtype="0" fill="hold" nodeType="after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dissolve">
                                      <p:cBhvr>
                                        <p:cTn id="80" dur="500"/>
                                        <p:tgtEl>
                                          <p:spTgt spid="29"/>
                                        </p:tgtEl>
                                      </p:cBhvr>
                                    </p:animEffect>
                                  </p:childTnLst>
                                </p:cTn>
                              </p:par>
                            </p:childTnLst>
                          </p:cTn>
                        </p:par>
                        <p:par>
                          <p:cTn id="81" fill="hold">
                            <p:stCondLst>
                              <p:cond delay="6000"/>
                            </p:stCondLst>
                            <p:childTnLst>
                              <p:par>
                                <p:cTn id="82" presetID="9" presetClass="entr" presetSubtype="0" fill="hold" nodeType="after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dissolve">
                                      <p:cBhvr>
                                        <p:cTn id="84" dur="500"/>
                                        <p:tgtEl>
                                          <p:spTgt spid="16"/>
                                        </p:tgtEl>
                                      </p:cBhvr>
                                    </p:animEffect>
                                  </p:childTnLst>
                                </p:cTn>
                              </p:par>
                            </p:childTnLst>
                          </p:cTn>
                        </p:par>
                        <p:par>
                          <p:cTn id="85" fill="hold">
                            <p:stCondLst>
                              <p:cond delay="6500"/>
                            </p:stCondLst>
                            <p:childTnLst>
                              <p:par>
                                <p:cTn id="86" presetID="9" presetClass="entr" presetSubtype="0" fill="hold" nodeType="after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dissolve">
                                      <p:cBhvr>
                                        <p:cTn id="88" dur="500"/>
                                        <p:tgtEl>
                                          <p:spTgt spid="15"/>
                                        </p:tgtEl>
                                      </p:cBhvr>
                                    </p:animEffect>
                                  </p:childTnLst>
                                </p:cTn>
                              </p:par>
                            </p:childTnLst>
                          </p:cTn>
                        </p:par>
                        <p:par>
                          <p:cTn id="89" fill="hold">
                            <p:stCondLst>
                              <p:cond delay="7000"/>
                            </p:stCondLst>
                            <p:childTnLst>
                              <p:par>
                                <p:cTn id="90" presetID="9" presetClass="entr" presetSubtype="0" fill="hold" nodeType="after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dissolve">
                                      <p:cBhvr>
                                        <p:cTn id="92" dur="500"/>
                                        <p:tgtEl>
                                          <p:spTgt spid="18"/>
                                        </p:tgtEl>
                                      </p:cBhvr>
                                    </p:animEffect>
                                  </p:childTnLst>
                                </p:cTn>
                              </p:par>
                            </p:childTnLst>
                          </p:cTn>
                        </p:par>
                        <p:par>
                          <p:cTn id="93" fill="hold">
                            <p:stCondLst>
                              <p:cond delay="7500"/>
                            </p:stCondLst>
                            <p:childTnLst>
                              <p:par>
                                <p:cTn id="94" presetID="9" presetClass="entr" presetSubtype="0" fill="hold" nodeType="afterEffect">
                                  <p:stCondLst>
                                    <p:cond delay="0"/>
                                  </p:stCondLst>
                                  <p:childTnLst>
                                    <p:set>
                                      <p:cBhvr>
                                        <p:cTn id="95" dur="1" fill="hold">
                                          <p:stCondLst>
                                            <p:cond delay="0"/>
                                          </p:stCondLst>
                                        </p:cTn>
                                        <p:tgtEl>
                                          <p:spTgt spid="19"/>
                                        </p:tgtEl>
                                        <p:attrNameLst>
                                          <p:attrName>style.visibility</p:attrName>
                                        </p:attrNameLst>
                                      </p:cBhvr>
                                      <p:to>
                                        <p:strVal val="visible"/>
                                      </p:to>
                                    </p:set>
                                    <p:animEffect transition="in" filter="dissolve">
                                      <p:cBhvr>
                                        <p:cTn id="96" dur="500"/>
                                        <p:tgtEl>
                                          <p:spTgt spid="19"/>
                                        </p:tgtEl>
                                      </p:cBhvr>
                                    </p:animEffect>
                                  </p:childTnLst>
                                </p:cTn>
                              </p:par>
                            </p:childTnLst>
                          </p:cTn>
                        </p:par>
                        <p:par>
                          <p:cTn id="97" fill="hold">
                            <p:stCondLst>
                              <p:cond delay="8000"/>
                            </p:stCondLst>
                            <p:childTnLst>
                              <p:par>
                                <p:cTn id="98" presetID="9" presetClass="entr" presetSubtype="0" fill="hold" nodeType="afterEffect">
                                  <p:stCondLst>
                                    <p:cond delay="0"/>
                                  </p:stCondLst>
                                  <p:childTnLst>
                                    <p:set>
                                      <p:cBhvr>
                                        <p:cTn id="99" dur="1" fill="hold">
                                          <p:stCondLst>
                                            <p:cond delay="0"/>
                                          </p:stCondLst>
                                        </p:cTn>
                                        <p:tgtEl>
                                          <p:spTgt spid="26"/>
                                        </p:tgtEl>
                                        <p:attrNameLst>
                                          <p:attrName>style.visibility</p:attrName>
                                        </p:attrNameLst>
                                      </p:cBhvr>
                                      <p:to>
                                        <p:strVal val="visible"/>
                                      </p:to>
                                    </p:set>
                                    <p:animEffect transition="in" filter="dissolve">
                                      <p:cBhvr>
                                        <p:cTn id="100" dur="500"/>
                                        <p:tgtEl>
                                          <p:spTgt spid="26"/>
                                        </p:tgtEl>
                                      </p:cBhvr>
                                    </p:animEffect>
                                  </p:childTnLst>
                                </p:cTn>
                              </p:par>
                            </p:childTnLst>
                          </p:cTn>
                        </p:par>
                        <p:par>
                          <p:cTn id="101" fill="hold">
                            <p:stCondLst>
                              <p:cond delay="8500"/>
                            </p:stCondLst>
                            <p:childTnLst>
                              <p:par>
                                <p:cTn id="102" presetID="9" presetClass="entr" presetSubtype="0" fill="hold" nodeType="afterEffect">
                                  <p:stCondLst>
                                    <p:cond delay="0"/>
                                  </p:stCondLst>
                                  <p:childTnLst>
                                    <p:set>
                                      <p:cBhvr>
                                        <p:cTn id="103" dur="1" fill="hold">
                                          <p:stCondLst>
                                            <p:cond delay="0"/>
                                          </p:stCondLst>
                                        </p:cTn>
                                        <p:tgtEl>
                                          <p:spTgt spid="17"/>
                                        </p:tgtEl>
                                        <p:attrNameLst>
                                          <p:attrName>style.visibility</p:attrName>
                                        </p:attrNameLst>
                                      </p:cBhvr>
                                      <p:to>
                                        <p:strVal val="visible"/>
                                      </p:to>
                                    </p:set>
                                    <p:animEffect transition="in" filter="dissolve">
                                      <p:cBhvr>
                                        <p:cTn id="104" dur="500"/>
                                        <p:tgtEl>
                                          <p:spTgt spid="17"/>
                                        </p:tgtEl>
                                      </p:cBhvr>
                                    </p:animEffect>
                                  </p:childTnLst>
                                </p:cTn>
                              </p:par>
                            </p:childTnLst>
                          </p:cTn>
                        </p:par>
                        <p:par>
                          <p:cTn id="105" fill="hold">
                            <p:stCondLst>
                              <p:cond delay="9000"/>
                            </p:stCondLst>
                            <p:childTnLst>
                              <p:par>
                                <p:cTn id="106" presetID="9" presetClass="entr" presetSubtype="0" fill="hold" nodeType="afterEffect">
                                  <p:stCondLst>
                                    <p:cond delay="0"/>
                                  </p:stCondLst>
                                  <p:childTnLst>
                                    <p:set>
                                      <p:cBhvr>
                                        <p:cTn id="107" dur="1" fill="hold">
                                          <p:stCondLst>
                                            <p:cond delay="0"/>
                                          </p:stCondLst>
                                        </p:cTn>
                                        <p:tgtEl>
                                          <p:spTgt spid="28"/>
                                        </p:tgtEl>
                                        <p:attrNameLst>
                                          <p:attrName>style.visibility</p:attrName>
                                        </p:attrNameLst>
                                      </p:cBhvr>
                                      <p:to>
                                        <p:strVal val="visible"/>
                                      </p:to>
                                    </p:set>
                                    <p:animEffect transition="in" filter="dissolve">
                                      <p:cBhvr>
                                        <p:cTn id="108" dur="500"/>
                                        <p:tgtEl>
                                          <p:spTgt spid="28"/>
                                        </p:tgtEl>
                                      </p:cBhvr>
                                    </p:animEffect>
                                  </p:childTnLst>
                                </p:cTn>
                              </p:par>
                            </p:childTnLst>
                          </p:cTn>
                        </p:par>
                        <p:par>
                          <p:cTn id="109" fill="hold">
                            <p:stCondLst>
                              <p:cond delay="9500"/>
                            </p:stCondLst>
                            <p:childTnLst>
                              <p:par>
                                <p:cTn id="110" presetID="9" presetClass="entr" presetSubtype="0" fill="hold" nodeType="afterEffect">
                                  <p:stCondLst>
                                    <p:cond delay="0"/>
                                  </p:stCondLst>
                                  <p:childTnLst>
                                    <p:set>
                                      <p:cBhvr>
                                        <p:cTn id="111" dur="1" fill="hold">
                                          <p:stCondLst>
                                            <p:cond delay="0"/>
                                          </p:stCondLst>
                                        </p:cTn>
                                        <p:tgtEl>
                                          <p:spTgt spid="21"/>
                                        </p:tgtEl>
                                        <p:attrNameLst>
                                          <p:attrName>style.visibility</p:attrName>
                                        </p:attrNameLst>
                                      </p:cBhvr>
                                      <p:to>
                                        <p:strVal val="visible"/>
                                      </p:to>
                                    </p:set>
                                    <p:animEffect transition="in" filter="dissolve">
                                      <p:cBhvr>
                                        <p:cTn id="112" dur="500"/>
                                        <p:tgtEl>
                                          <p:spTgt spid="21"/>
                                        </p:tgtEl>
                                      </p:cBhvr>
                                    </p:animEffect>
                                  </p:childTnLst>
                                </p:cTn>
                              </p:par>
                            </p:childTnLst>
                          </p:cTn>
                        </p:par>
                        <p:par>
                          <p:cTn id="113" fill="hold">
                            <p:stCondLst>
                              <p:cond delay="10000"/>
                            </p:stCondLst>
                            <p:childTnLst>
                              <p:par>
                                <p:cTn id="114" presetID="9" presetClass="entr" presetSubtype="0" fill="hold" nodeType="afterEffect">
                                  <p:stCondLst>
                                    <p:cond delay="0"/>
                                  </p:stCondLst>
                                  <p:childTnLst>
                                    <p:set>
                                      <p:cBhvr>
                                        <p:cTn id="115" dur="1" fill="hold">
                                          <p:stCondLst>
                                            <p:cond delay="0"/>
                                          </p:stCondLst>
                                        </p:cTn>
                                        <p:tgtEl>
                                          <p:spTgt spid="32"/>
                                        </p:tgtEl>
                                        <p:attrNameLst>
                                          <p:attrName>style.visibility</p:attrName>
                                        </p:attrNameLst>
                                      </p:cBhvr>
                                      <p:to>
                                        <p:strVal val="visible"/>
                                      </p:to>
                                    </p:set>
                                    <p:animEffect transition="in" filter="dissolve">
                                      <p:cBhvr>
                                        <p:cTn id="116" dur="500"/>
                                        <p:tgtEl>
                                          <p:spTgt spid="32"/>
                                        </p:tgtEl>
                                      </p:cBhvr>
                                    </p:animEffect>
                                  </p:childTnLst>
                                </p:cTn>
                              </p:par>
                            </p:childTnLst>
                          </p:cTn>
                        </p:par>
                        <p:par>
                          <p:cTn id="117" fill="hold">
                            <p:stCondLst>
                              <p:cond delay="10500"/>
                            </p:stCondLst>
                            <p:childTnLst>
                              <p:par>
                                <p:cTn id="118" presetID="9" presetClass="entr" presetSubtype="0" fill="hold" nodeType="afterEffect">
                                  <p:stCondLst>
                                    <p:cond delay="0"/>
                                  </p:stCondLst>
                                  <p:childTnLst>
                                    <p:set>
                                      <p:cBhvr>
                                        <p:cTn id="119" dur="1" fill="hold">
                                          <p:stCondLst>
                                            <p:cond delay="0"/>
                                          </p:stCondLst>
                                        </p:cTn>
                                        <p:tgtEl>
                                          <p:spTgt spid="3"/>
                                        </p:tgtEl>
                                        <p:attrNameLst>
                                          <p:attrName>style.visibility</p:attrName>
                                        </p:attrNameLst>
                                      </p:cBhvr>
                                      <p:to>
                                        <p:strVal val="visible"/>
                                      </p:to>
                                    </p:set>
                                    <p:animEffect transition="in" filter="dissolve">
                                      <p:cBhvr>
                                        <p:cTn id="120" dur="500"/>
                                        <p:tgtEl>
                                          <p:spTgt spid="3"/>
                                        </p:tgtEl>
                                      </p:cBhvr>
                                    </p:animEffect>
                                  </p:childTnLst>
                                </p:cTn>
                              </p:par>
                            </p:childTnLst>
                          </p:cTn>
                        </p:par>
                        <p:par>
                          <p:cTn id="121" fill="hold">
                            <p:stCondLst>
                              <p:cond delay="11000"/>
                            </p:stCondLst>
                            <p:childTnLst>
                              <p:par>
                                <p:cTn id="122" presetID="9" presetClass="entr" presetSubtype="0" fill="hold" nodeType="afterEffect">
                                  <p:stCondLst>
                                    <p:cond delay="0"/>
                                  </p:stCondLst>
                                  <p:childTnLst>
                                    <p:set>
                                      <p:cBhvr>
                                        <p:cTn id="123" dur="1" fill="hold">
                                          <p:stCondLst>
                                            <p:cond delay="0"/>
                                          </p:stCondLst>
                                        </p:cTn>
                                        <p:tgtEl>
                                          <p:spTgt spid="6"/>
                                        </p:tgtEl>
                                        <p:attrNameLst>
                                          <p:attrName>style.visibility</p:attrName>
                                        </p:attrNameLst>
                                      </p:cBhvr>
                                      <p:to>
                                        <p:strVal val="visible"/>
                                      </p:to>
                                    </p:set>
                                    <p:animEffect transition="in" filter="dissolve">
                                      <p:cBhvr>
                                        <p:cTn id="124" dur="500"/>
                                        <p:tgtEl>
                                          <p:spTgt spid="6"/>
                                        </p:tgtEl>
                                      </p:cBhvr>
                                    </p:animEffect>
                                  </p:childTnLst>
                                </p:cTn>
                              </p:par>
                            </p:childTnLst>
                          </p:cTn>
                        </p:par>
                        <p:par>
                          <p:cTn id="125" fill="hold">
                            <p:stCondLst>
                              <p:cond delay="11500"/>
                            </p:stCondLst>
                            <p:childTnLst>
                              <p:par>
                                <p:cTn id="126" presetID="9" presetClass="entr" presetSubtype="0" fill="hold" nodeType="afterEffect">
                                  <p:stCondLst>
                                    <p:cond delay="0"/>
                                  </p:stCondLst>
                                  <p:childTnLst>
                                    <p:set>
                                      <p:cBhvr>
                                        <p:cTn id="127" dur="1" fill="hold">
                                          <p:stCondLst>
                                            <p:cond delay="0"/>
                                          </p:stCondLst>
                                        </p:cTn>
                                        <p:tgtEl>
                                          <p:spTgt spid="35"/>
                                        </p:tgtEl>
                                        <p:attrNameLst>
                                          <p:attrName>style.visibility</p:attrName>
                                        </p:attrNameLst>
                                      </p:cBhvr>
                                      <p:to>
                                        <p:strVal val="visible"/>
                                      </p:to>
                                    </p:set>
                                    <p:animEffect transition="in" filter="dissolve">
                                      <p:cBhvr>
                                        <p:cTn id="128" dur="500"/>
                                        <p:tgtEl>
                                          <p:spTgt spid="35"/>
                                        </p:tgtEl>
                                      </p:cBhvr>
                                    </p:animEffect>
                                  </p:childTnLst>
                                </p:cTn>
                              </p:par>
                            </p:childTnLst>
                          </p:cTn>
                        </p:par>
                        <p:par>
                          <p:cTn id="129" fill="hold">
                            <p:stCondLst>
                              <p:cond delay="12000"/>
                            </p:stCondLst>
                            <p:childTnLst>
                              <p:par>
                                <p:cTn id="130" presetID="9" presetClass="entr" presetSubtype="0" fill="hold" nodeType="afterEffect">
                                  <p:stCondLst>
                                    <p:cond delay="0"/>
                                  </p:stCondLst>
                                  <p:childTnLst>
                                    <p:set>
                                      <p:cBhvr>
                                        <p:cTn id="131" dur="1" fill="hold">
                                          <p:stCondLst>
                                            <p:cond delay="0"/>
                                          </p:stCondLst>
                                        </p:cTn>
                                        <p:tgtEl>
                                          <p:spTgt spid="40"/>
                                        </p:tgtEl>
                                        <p:attrNameLst>
                                          <p:attrName>style.visibility</p:attrName>
                                        </p:attrNameLst>
                                      </p:cBhvr>
                                      <p:to>
                                        <p:strVal val="visible"/>
                                      </p:to>
                                    </p:set>
                                    <p:animEffect transition="in" filter="dissolve">
                                      <p:cBhvr>
                                        <p:cTn id="132" dur="500"/>
                                        <p:tgtEl>
                                          <p:spTgt spid="40"/>
                                        </p:tgtEl>
                                      </p:cBhvr>
                                    </p:animEffect>
                                  </p:childTnLst>
                                </p:cTn>
                              </p:par>
                            </p:childTnLst>
                          </p:cTn>
                        </p:par>
                        <p:par>
                          <p:cTn id="133" fill="hold">
                            <p:stCondLst>
                              <p:cond delay="12500"/>
                            </p:stCondLst>
                            <p:childTnLst>
                              <p:par>
                                <p:cTn id="134" presetID="9" presetClass="entr" presetSubtype="0" fill="hold" nodeType="afterEffect">
                                  <p:stCondLst>
                                    <p:cond delay="0"/>
                                  </p:stCondLst>
                                  <p:childTnLst>
                                    <p:set>
                                      <p:cBhvr>
                                        <p:cTn id="135" dur="1" fill="hold">
                                          <p:stCondLst>
                                            <p:cond delay="0"/>
                                          </p:stCondLst>
                                        </p:cTn>
                                        <p:tgtEl>
                                          <p:spTgt spid="37"/>
                                        </p:tgtEl>
                                        <p:attrNameLst>
                                          <p:attrName>style.visibility</p:attrName>
                                        </p:attrNameLst>
                                      </p:cBhvr>
                                      <p:to>
                                        <p:strVal val="visible"/>
                                      </p:to>
                                    </p:set>
                                    <p:animEffect transition="in" filter="dissolve">
                                      <p:cBhvr>
                                        <p:cTn id="136" dur="500"/>
                                        <p:tgtEl>
                                          <p:spTgt spid="37"/>
                                        </p:tgtEl>
                                      </p:cBhvr>
                                    </p:animEffect>
                                  </p:childTnLst>
                                </p:cTn>
                              </p:par>
                            </p:childTnLst>
                          </p:cTn>
                        </p:par>
                        <p:par>
                          <p:cTn id="137" fill="hold">
                            <p:stCondLst>
                              <p:cond delay="13000"/>
                            </p:stCondLst>
                            <p:childTnLst>
                              <p:par>
                                <p:cTn id="138" presetID="9" presetClass="entr" presetSubtype="0" fill="hold" nodeType="afterEffect">
                                  <p:stCondLst>
                                    <p:cond delay="0"/>
                                  </p:stCondLst>
                                  <p:childTnLst>
                                    <p:set>
                                      <p:cBhvr>
                                        <p:cTn id="139" dur="1" fill="hold">
                                          <p:stCondLst>
                                            <p:cond delay="0"/>
                                          </p:stCondLst>
                                        </p:cTn>
                                        <p:tgtEl>
                                          <p:spTgt spid="34"/>
                                        </p:tgtEl>
                                        <p:attrNameLst>
                                          <p:attrName>style.visibility</p:attrName>
                                        </p:attrNameLst>
                                      </p:cBhvr>
                                      <p:to>
                                        <p:strVal val="visible"/>
                                      </p:to>
                                    </p:set>
                                    <p:animEffect transition="in" filter="dissolve">
                                      <p:cBhvr>
                                        <p:cTn id="140" dur="500"/>
                                        <p:tgtEl>
                                          <p:spTgt spid="34"/>
                                        </p:tgtEl>
                                      </p:cBhvr>
                                    </p:animEffect>
                                  </p:childTnLst>
                                </p:cTn>
                              </p:par>
                            </p:childTnLst>
                          </p:cTn>
                        </p:par>
                        <p:par>
                          <p:cTn id="141" fill="hold">
                            <p:stCondLst>
                              <p:cond delay="13500"/>
                            </p:stCondLst>
                            <p:childTnLst>
                              <p:par>
                                <p:cTn id="142" presetID="9" presetClass="entr" presetSubtype="0" fill="hold" nodeType="afterEffect">
                                  <p:stCondLst>
                                    <p:cond delay="0"/>
                                  </p:stCondLst>
                                  <p:childTnLst>
                                    <p:set>
                                      <p:cBhvr>
                                        <p:cTn id="143" dur="1" fill="hold">
                                          <p:stCondLst>
                                            <p:cond delay="0"/>
                                          </p:stCondLst>
                                        </p:cTn>
                                        <p:tgtEl>
                                          <p:spTgt spid="7"/>
                                        </p:tgtEl>
                                        <p:attrNameLst>
                                          <p:attrName>style.visibility</p:attrName>
                                        </p:attrNameLst>
                                      </p:cBhvr>
                                      <p:to>
                                        <p:strVal val="visible"/>
                                      </p:to>
                                    </p:set>
                                    <p:animEffect transition="in" filter="dissolve">
                                      <p:cBhvr>
                                        <p:cTn id="144" dur="500"/>
                                        <p:tgtEl>
                                          <p:spTgt spid="7"/>
                                        </p:tgtEl>
                                      </p:cBhvr>
                                    </p:animEffect>
                                  </p:childTnLst>
                                </p:cTn>
                              </p:par>
                            </p:childTnLst>
                          </p:cTn>
                        </p:par>
                        <p:par>
                          <p:cTn id="145" fill="hold">
                            <p:stCondLst>
                              <p:cond delay="14000"/>
                            </p:stCondLst>
                            <p:childTnLst>
                              <p:par>
                                <p:cTn id="146" presetID="9" presetClass="entr" presetSubtype="0" fill="hold" nodeType="afterEffect">
                                  <p:stCondLst>
                                    <p:cond delay="0"/>
                                  </p:stCondLst>
                                  <p:childTnLst>
                                    <p:set>
                                      <p:cBhvr>
                                        <p:cTn id="147" dur="1" fill="hold">
                                          <p:stCondLst>
                                            <p:cond delay="0"/>
                                          </p:stCondLst>
                                        </p:cTn>
                                        <p:tgtEl>
                                          <p:spTgt spid="42"/>
                                        </p:tgtEl>
                                        <p:attrNameLst>
                                          <p:attrName>style.visibility</p:attrName>
                                        </p:attrNameLst>
                                      </p:cBhvr>
                                      <p:to>
                                        <p:strVal val="visible"/>
                                      </p:to>
                                    </p:set>
                                    <p:animEffect transition="in" filter="dissolve">
                                      <p:cBhvr>
                                        <p:cTn id="148" dur="500"/>
                                        <p:tgtEl>
                                          <p:spTgt spid="42"/>
                                        </p:tgtEl>
                                      </p:cBhvr>
                                    </p:animEffect>
                                  </p:childTnLst>
                                </p:cTn>
                              </p:par>
                            </p:childTnLst>
                          </p:cTn>
                        </p:par>
                        <p:par>
                          <p:cTn id="149" fill="hold">
                            <p:stCondLst>
                              <p:cond delay="14500"/>
                            </p:stCondLst>
                            <p:childTnLst>
                              <p:par>
                                <p:cTn id="150" presetID="9" presetClass="entr" presetSubtype="0" fill="hold" nodeType="afterEffect">
                                  <p:stCondLst>
                                    <p:cond delay="0"/>
                                  </p:stCondLst>
                                  <p:childTnLst>
                                    <p:set>
                                      <p:cBhvr>
                                        <p:cTn id="151" dur="1" fill="hold">
                                          <p:stCondLst>
                                            <p:cond delay="0"/>
                                          </p:stCondLst>
                                        </p:cTn>
                                        <p:tgtEl>
                                          <p:spTgt spid="22"/>
                                        </p:tgtEl>
                                        <p:attrNameLst>
                                          <p:attrName>style.visibility</p:attrName>
                                        </p:attrNameLst>
                                      </p:cBhvr>
                                      <p:to>
                                        <p:strVal val="visible"/>
                                      </p:to>
                                    </p:set>
                                    <p:animEffect transition="in" filter="dissolve">
                                      <p:cBhvr>
                                        <p:cTn id="152" dur="500"/>
                                        <p:tgtEl>
                                          <p:spTgt spid="22"/>
                                        </p:tgtEl>
                                      </p:cBhvr>
                                    </p:animEffect>
                                  </p:childTnLst>
                                </p:cTn>
                              </p:par>
                            </p:childTnLst>
                          </p:cTn>
                        </p:par>
                        <p:par>
                          <p:cTn id="153" fill="hold">
                            <p:stCondLst>
                              <p:cond delay="15000"/>
                            </p:stCondLst>
                            <p:childTnLst>
                              <p:par>
                                <p:cTn id="154" presetID="9" presetClass="entr" presetSubtype="0" fill="hold" nodeType="afterEffect">
                                  <p:stCondLst>
                                    <p:cond delay="0"/>
                                  </p:stCondLst>
                                  <p:childTnLst>
                                    <p:set>
                                      <p:cBhvr>
                                        <p:cTn id="155" dur="1" fill="hold">
                                          <p:stCondLst>
                                            <p:cond delay="0"/>
                                          </p:stCondLst>
                                        </p:cTn>
                                        <p:tgtEl>
                                          <p:spTgt spid="45"/>
                                        </p:tgtEl>
                                        <p:attrNameLst>
                                          <p:attrName>style.visibility</p:attrName>
                                        </p:attrNameLst>
                                      </p:cBhvr>
                                      <p:to>
                                        <p:strVal val="visible"/>
                                      </p:to>
                                    </p:set>
                                    <p:animEffect transition="in" filter="dissolve">
                                      <p:cBhvr>
                                        <p:cTn id="156" dur="500"/>
                                        <p:tgtEl>
                                          <p:spTgt spid="45"/>
                                        </p:tgtEl>
                                      </p:cBhvr>
                                    </p:animEffect>
                                  </p:childTnLst>
                                </p:cTn>
                              </p:par>
                            </p:childTnLst>
                          </p:cTn>
                        </p:par>
                        <p:par>
                          <p:cTn id="157" fill="hold">
                            <p:stCondLst>
                              <p:cond delay="15500"/>
                            </p:stCondLst>
                            <p:childTnLst>
                              <p:par>
                                <p:cTn id="158" presetID="9" presetClass="entr" presetSubtype="0" fill="hold" nodeType="afterEffect">
                                  <p:stCondLst>
                                    <p:cond delay="0"/>
                                  </p:stCondLst>
                                  <p:childTnLst>
                                    <p:set>
                                      <p:cBhvr>
                                        <p:cTn id="159" dur="1" fill="hold">
                                          <p:stCondLst>
                                            <p:cond delay="0"/>
                                          </p:stCondLst>
                                        </p:cTn>
                                        <p:tgtEl>
                                          <p:spTgt spid="33"/>
                                        </p:tgtEl>
                                        <p:attrNameLst>
                                          <p:attrName>style.visibility</p:attrName>
                                        </p:attrNameLst>
                                      </p:cBhvr>
                                      <p:to>
                                        <p:strVal val="visible"/>
                                      </p:to>
                                    </p:set>
                                    <p:animEffect transition="in" filter="dissolve">
                                      <p:cBhvr>
                                        <p:cTn id="160" dur="500"/>
                                        <p:tgtEl>
                                          <p:spTgt spid="33"/>
                                        </p:tgtEl>
                                      </p:cBhvr>
                                    </p:animEffect>
                                  </p:childTnLst>
                                </p:cTn>
                              </p:par>
                            </p:childTnLst>
                          </p:cTn>
                        </p:par>
                        <p:par>
                          <p:cTn id="161" fill="hold">
                            <p:stCondLst>
                              <p:cond delay="16000"/>
                            </p:stCondLst>
                            <p:childTnLst>
                              <p:par>
                                <p:cTn id="162" presetID="9" presetClass="entr" presetSubtype="0" fill="hold" nodeType="afterEffect">
                                  <p:stCondLst>
                                    <p:cond delay="0"/>
                                  </p:stCondLst>
                                  <p:childTnLst>
                                    <p:set>
                                      <p:cBhvr>
                                        <p:cTn id="163" dur="1" fill="hold">
                                          <p:stCondLst>
                                            <p:cond delay="0"/>
                                          </p:stCondLst>
                                        </p:cTn>
                                        <p:tgtEl>
                                          <p:spTgt spid="48"/>
                                        </p:tgtEl>
                                        <p:attrNameLst>
                                          <p:attrName>style.visibility</p:attrName>
                                        </p:attrNameLst>
                                      </p:cBhvr>
                                      <p:to>
                                        <p:strVal val="visible"/>
                                      </p:to>
                                    </p:set>
                                    <p:animEffect transition="in" filter="dissolve">
                                      <p:cBhvr>
                                        <p:cTn id="164" dur="500"/>
                                        <p:tgtEl>
                                          <p:spTgt spid="48"/>
                                        </p:tgtEl>
                                      </p:cBhvr>
                                    </p:animEffect>
                                  </p:childTnLst>
                                </p:cTn>
                              </p:par>
                            </p:childTnLst>
                          </p:cTn>
                        </p:par>
                        <p:par>
                          <p:cTn id="165" fill="hold">
                            <p:stCondLst>
                              <p:cond delay="16500"/>
                            </p:stCondLst>
                            <p:childTnLst>
                              <p:par>
                                <p:cTn id="166" presetID="9" presetClass="entr" presetSubtype="0" fill="hold" nodeType="afterEffect">
                                  <p:stCondLst>
                                    <p:cond delay="0"/>
                                  </p:stCondLst>
                                  <p:childTnLst>
                                    <p:set>
                                      <p:cBhvr>
                                        <p:cTn id="167" dur="1" fill="hold">
                                          <p:stCondLst>
                                            <p:cond delay="0"/>
                                          </p:stCondLst>
                                        </p:cTn>
                                        <p:tgtEl>
                                          <p:spTgt spid="39"/>
                                        </p:tgtEl>
                                        <p:attrNameLst>
                                          <p:attrName>style.visibility</p:attrName>
                                        </p:attrNameLst>
                                      </p:cBhvr>
                                      <p:to>
                                        <p:strVal val="visible"/>
                                      </p:to>
                                    </p:set>
                                    <p:animEffect transition="in" filter="dissolve">
                                      <p:cBhvr>
                                        <p:cTn id="168" dur="500"/>
                                        <p:tgtEl>
                                          <p:spTgt spid="39"/>
                                        </p:tgtEl>
                                      </p:cBhvr>
                                    </p:animEffect>
                                  </p:childTnLst>
                                </p:cTn>
                              </p:par>
                            </p:childTnLst>
                          </p:cTn>
                        </p:par>
                        <p:par>
                          <p:cTn id="169" fill="hold">
                            <p:stCondLst>
                              <p:cond delay="17000"/>
                            </p:stCondLst>
                            <p:childTnLst>
                              <p:par>
                                <p:cTn id="170" presetID="9" presetClass="entr" presetSubtype="0" fill="hold" nodeType="afterEffect">
                                  <p:stCondLst>
                                    <p:cond delay="0"/>
                                  </p:stCondLst>
                                  <p:childTnLst>
                                    <p:set>
                                      <p:cBhvr>
                                        <p:cTn id="171" dur="1" fill="hold">
                                          <p:stCondLst>
                                            <p:cond delay="0"/>
                                          </p:stCondLst>
                                        </p:cTn>
                                        <p:tgtEl>
                                          <p:spTgt spid="25"/>
                                        </p:tgtEl>
                                        <p:attrNameLst>
                                          <p:attrName>style.visibility</p:attrName>
                                        </p:attrNameLst>
                                      </p:cBhvr>
                                      <p:to>
                                        <p:strVal val="visible"/>
                                      </p:to>
                                    </p:set>
                                    <p:animEffect transition="in" filter="dissolve">
                                      <p:cBhvr>
                                        <p:cTn id="172" dur="500"/>
                                        <p:tgtEl>
                                          <p:spTgt spid="25"/>
                                        </p:tgtEl>
                                      </p:cBhvr>
                                    </p:animEffect>
                                  </p:childTnLst>
                                </p:cTn>
                              </p:par>
                            </p:childTnLst>
                          </p:cTn>
                        </p:par>
                        <p:par>
                          <p:cTn id="173" fill="hold">
                            <p:stCondLst>
                              <p:cond delay="17500"/>
                            </p:stCondLst>
                            <p:childTnLst>
                              <p:par>
                                <p:cTn id="174" presetID="9" presetClass="entr" presetSubtype="0" fill="hold" nodeType="afterEffect">
                                  <p:stCondLst>
                                    <p:cond delay="0"/>
                                  </p:stCondLst>
                                  <p:childTnLst>
                                    <p:set>
                                      <p:cBhvr>
                                        <p:cTn id="175" dur="1" fill="hold">
                                          <p:stCondLst>
                                            <p:cond delay="0"/>
                                          </p:stCondLst>
                                        </p:cTn>
                                        <p:tgtEl>
                                          <p:spTgt spid="53"/>
                                        </p:tgtEl>
                                        <p:attrNameLst>
                                          <p:attrName>style.visibility</p:attrName>
                                        </p:attrNameLst>
                                      </p:cBhvr>
                                      <p:to>
                                        <p:strVal val="visible"/>
                                      </p:to>
                                    </p:set>
                                    <p:animEffect transition="in" filter="dissolve">
                                      <p:cBhvr>
                                        <p:cTn id="176" dur="500"/>
                                        <p:tgtEl>
                                          <p:spTgt spid="53"/>
                                        </p:tgtEl>
                                      </p:cBhvr>
                                    </p:animEffect>
                                  </p:childTnLst>
                                </p:cTn>
                              </p:par>
                            </p:childTnLst>
                          </p:cTn>
                        </p:par>
                        <p:par>
                          <p:cTn id="177" fill="hold">
                            <p:stCondLst>
                              <p:cond delay="18000"/>
                            </p:stCondLst>
                            <p:childTnLst>
                              <p:par>
                                <p:cTn id="178" presetID="9" presetClass="entr" presetSubtype="0" fill="hold" nodeType="afterEffect">
                                  <p:stCondLst>
                                    <p:cond delay="0"/>
                                  </p:stCondLst>
                                  <p:childTnLst>
                                    <p:set>
                                      <p:cBhvr>
                                        <p:cTn id="179" dur="1" fill="hold">
                                          <p:stCondLst>
                                            <p:cond delay="0"/>
                                          </p:stCondLst>
                                        </p:cTn>
                                        <p:tgtEl>
                                          <p:spTgt spid="57"/>
                                        </p:tgtEl>
                                        <p:attrNameLst>
                                          <p:attrName>style.visibility</p:attrName>
                                        </p:attrNameLst>
                                      </p:cBhvr>
                                      <p:to>
                                        <p:strVal val="visible"/>
                                      </p:to>
                                    </p:set>
                                    <p:animEffect transition="in" filter="dissolve">
                                      <p:cBhvr>
                                        <p:cTn id="180" dur="500"/>
                                        <p:tgtEl>
                                          <p:spTgt spid="57"/>
                                        </p:tgtEl>
                                      </p:cBhvr>
                                    </p:animEffect>
                                  </p:childTnLst>
                                </p:cTn>
                              </p:par>
                            </p:childTnLst>
                          </p:cTn>
                        </p:par>
                        <p:par>
                          <p:cTn id="181" fill="hold">
                            <p:stCondLst>
                              <p:cond delay="18500"/>
                            </p:stCondLst>
                            <p:childTnLst>
                              <p:par>
                                <p:cTn id="182" presetID="9" presetClass="entr" presetSubtype="0" fill="hold" nodeType="afterEffect">
                                  <p:stCondLst>
                                    <p:cond delay="0"/>
                                  </p:stCondLst>
                                  <p:childTnLst>
                                    <p:set>
                                      <p:cBhvr>
                                        <p:cTn id="183" dur="1" fill="hold">
                                          <p:stCondLst>
                                            <p:cond delay="0"/>
                                          </p:stCondLst>
                                        </p:cTn>
                                        <p:tgtEl>
                                          <p:spTgt spid="61"/>
                                        </p:tgtEl>
                                        <p:attrNameLst>
                                          <p:attrName>style.visibility</p:attrName>
                                        </p:attrNameLst>
                                      </p:cBhvr>
                                      <p:to>
                                        <p:strVal val="visible"/>
                                      </p:to>
                                    </p:set>
                                    <p:animEffect transition="in" filter="dissolve">
                                      <p:cBhvr>
                                        <p:cTn id="184" dur="500"/>
                                        <p:tgtEl>
                                          <p:spTgt spid="61"/>
                                        </p:tgtEl>
                                      </p:cBhvr>
                                    </p:animEffect>
                                  </p:childTnLst>
                                </p:cTn>
                              </p:par>
                            </p:childTnLst>
                          </p:cTn>
                        </p:par>
                        <p:par>
                          <p:cTn id="185" fill="hold">
                            <p:stCondLst>
                              <p:cond delay="19000"/>
                            </p:stCondLst>
                            <p:childTnLst>
                              <p:par>
                                <p:cTn id="186" presetID="9" presetClass="entr" presetSubtype="0" fill="hold" nodeType="afterEffect">
                                  <p:stCondLst>
                                    <p:cond delay="0"/>
                                  </p:stCondLst>
                                  <p:childTnLst>
                                    <p:set>
                                      <p:cBhvr>
                                        <p:cTn id="187" dur="1" fill="hold">
                                          <p:stCondLst>
                                            <p:cond delay="0"/>
                                          </p:stCondLst>
                                        </p:cTn>
                                        <p:tgtEl>
                                          <p:spTgt spid="47"/>
                                        </p:tgtEl>
                                        <p:attrNameLst>
                                          <p:attrName>style.visibility</p:attrName>
                                        </p:attrNameLst>
                                      </p:cBhvr>
                                      <p:to>
                                        <p:strVal val="visible"/>
                                      </p:to>
                                    </p:set>
                                    <p:animEffect transition="in" filter="dissolve">
                                      <p:cBhvr>
                                        <p:cTn id="188" dur="500"/>
                                        <p:tgtEl>
                                          <p:spTgt spid="47"/>
                                        </p:tgtEl>
                                      </p:cBhvr>
                                    </p:animEffect>
                                  </p:childTnLst>
                                </p:cTn>
                              </p:par>
                            </p:childTnLst>
                          </p:cTn>
                        </p:par>
                        <p:par>
                          <p:cTn id="189" fill="hold">
                            <p:stCondLst>
                              <p:cond delay="19500"/>
                            </p:stCondLst>
                            <p:childTnLst>
                              <p:par>
                                <p:cTn id="190" presetID="9" presetClass="entr" presetSubtype="0" fill="hold" nodeType="afterEffect">
                                  <p:stCondLst>
                                    <p:cond delay="0"/>
                                  </p:stCondLst>
                                  <p:childTnLst>
                                    <p:set>
                                      <p:cBhvr>
                                        <p:cTn id="191" dur="1" fill="hold">
                                          <p:stCondLst>
                                            <p:cond delay="0"/>
                                          </p:stCondLst>
                                        </p:cTn>
                                        <p:tgtEl>
                                          <p:spTgt spid="55"/>
                                        </p:tgtEl>
                                        <p:attrNameLst>
                                          <p:attrName>style.visibility</p:attrName>
                                        </p:attrNameLst>
                                      </p:cBhvr>
                                      <p:to>
                                        <p:strVal val="visible"/>
                                      </p:to>
                                    </p:set>
                                    <p:animEffect transition="in" filter="dissolve">
                                      <p:cBhvr>
                                        <p:cTn id="192" dur="500"/>
                                        <p:tgtEl>
                                          <p:spTgt spid="55"/>
                                        </p:tgtEl>
                                      </p:cBhvr>
                                    </p:animEffect>
                                  </p:childTnLst>
                                </p:cTn>
                              </p:par>
                            </p:childTnLst>
                          </p:cTn>
                        </p:par>
                        <p:par>
                          <p:cTn id="193" fill="hold">
                            <p:stCondLst>
                              <p:cond delay="20000"/>
                            </p:stCondLst>
                            <p:childTnLst>
                              <p:par>
                                <p:cTn id="194" presetID="9" presetClass="entr" presetSubtype="0" fill="hold" nodeType="afterEffect">
                                  <p:stCondLst>
                                    <p:cond delay="0"/>
                                  </p:stCondLst>
                                  <p:childTnLst>
                                    <p:set>
                                      <p:cBhvr>
                                        <p:cTn id="195" dur="1" fill="hold">
                                          <p:stCondLst>
                                            <p:cond delay="0"/>
                                          </p:stCondLst>
                                        </p:cTn>
                                        <p:tgtEl>
                                          <p:spTgt spid="41"/>
                                        </p:tgtEl>
                                        <p:attrNameLst>
                                          <p:attrName>style.visibility</p:attrName>
                                        </p:attrNameLst>
                                      </p:cBhvr>
                                      <p:to>
                                        <p:strVal val="visible"/>
                                      </p:to>
                                    </p:set>
                                    <p:animEffect transition="in" filter="dissolve">
                                      <p:cBhvr>
                                        <p:cTn id="196" dur="500"/>
                                        <p:tgtEl>
                                          <p:spTgt spid="41"/>
                                        </p:tgtEl>
                                      </p:cBhvr>
                                    </p:animEffect>
                                  </p:childTnLst>
                                </p:cTn>
                              </p:par>
                            </p:childTnLst>
                          </p:cTn>
                        </p:par>
                        <p:par>
                          <p:cTn id="197" fill="hold">
                            <p:stCondLst>
                              <p:cond delay="20500"/>
                            </p:stCondLst>
                            <p:childTnLst>
                              <p:par>
                                <p:cTn id="198" presetID="9" presetClass="entr" presetSubtype="0" fill="hold" nodeType="afterEffect">
                                  <p:stCondLst>
                                    <p:cond delay="0"/>
                                  </p:stCondLst>
                                  <p:childTnLst>
                                    <p:set>
                                      <p:cBhvr>
                                        <p:cTn id="199" dur="1" fill="hold">
                                          <p:stCondLst>
                                            <p:cond delay="0"/>
                                          </p:stCondLst>
                                        </p:cTn>
                                        <p:tgtEl>
                                          <p:spTgt spid="51"/>
                                        </p:tgtEl>
                                        <p:attrNameLst>
                                          <p:attrName>style.visibility</p:attrName>
                                        </p:attrNameLst>
                                      </p:cBhvr>
                                      <p:to>
                                        <p:strVal val="visible"/>
                                      </p:to>
                                    </p:set>
                                    <p:animEffect transition="in" filter="dissolve">
                                      <p:cBhvr>
                                        <p:cTn id="200" dur="500"/>
                                        <p:tgtEl>
                                          <p:spTgt spid="51"/>
                                        </p:tgtEl>
                                      </p:cBhvr>
                                    </p:animEffect>
                                  </p:childTnLst>
                                </p:cTn>
                              </p:par>
                            </p:childTnLst>
                          </p:cTn>
                        </p:par>
                        <p:par>
                          <p:cTn id="201" fill="hold">
                            <p:stCondLst>
                              <p:cond delay="21000"/>
                            </p:stCondLst>
                            <p:childTnLst>
                              <p:par>
                                <p:cTn id="202" presetID="9" presetClass="entr" presetSubtype="0" fill="hold" nodeType="afterEffect">
                                  <p:stCondLst>
                                    <p:cond delay="0"/>
                                  </p:stCondLst>
                                  <p:childTnLst>
                                    <p:set>
                                      <p:cBhvr>
                                        <p:cTn id="203" dur="1" fill="hold">
                                          <p:stCondLst>
                                            <p:cond delay="0"/>
                                          </p:stCondLst>
                                        </p:cTn>
                                        <p:tgtEl>
                                          <p:spTgt spid="49"/>
                                        </p:tgtEl>
                                        <p:attrNameLst>
                                          <p:attrName>style.visibility</p:attrName>
                                        </p:attrNameLst>
                                      </p:cBhvr>
                                      <p:to>
                                        <p:strVal val="visible"/>
                                      </p:to>
                                    </p:set>
                                    <p:animEffect transition="in" filter="dissolve">
                                      <p:cBhvr>
                                        <p:cTn id="20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Argonauts ❤️ CDS Hooks</a:t>
            </a:r>
          </a:p>
        </p:txBody>
      </p:sp>
      <p:grpSp>
        <p:nvGrpSpPr>
          <p:cNvPr id="8" name="Group 7"/>
          <p:cNvGrpSpPr/>
          <p:nvPr/>
        </p:nvGrpSpPr>
        <p:grpSpPr>
          <a:xfrm>
            <a:off x="414868" y="1915656"/>
            <a:ext cx="10989153" cy="1265567"/>
            <a:chOff x="414868" y="1915656"/>
            <a:chExt cx="10989153" cy="1265567"/>
          </a:xfrm>
        </p:grpSpPr>
        <p:pic>
          <p:nvPicPr>
            <p:cNvPr id="4" name="Picture 3" descr="smart-logo.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4868" y="1915656"/>
              <a:ext cx="1455917" cy="1265567"/>
            </a:xfrm>
            <a:prstGeom prst="rect">
              <a:avLst/>
            </a:prstGeom>
          </p:spPr>
        </p:pic>
        <p:sp>
          <p:nvSpPr>
            <p:cNvPr id="6" name="TextBox 5"/>
            <p:cNvSpPr txBox="1"/>
            <p:nvPr/>
          </p:nvSpPr>
          <p:spPr>
            <a:xfrm>
              <a:off x="2324744" y="1915656"/>
              <a:ext cx="9079277" cy="1077218"/>
            </a:xfrm>
            <a:prstGeom prst="rect">
              <a:avLst/>
            </a:prstGeom>
            <a:noFill/>
          </p:spPr>
          <p:txBody>
            <a:bodyPr wrap="square" rtlCol="0">
              <a:spAutoFit/>
            </a:bodyPr>
            <a:lstStyle/>
            <a:p>
              <a:r>
                <a:rPr lang="en-US" sz="3200" dirty="0">
                  <a:latin typeface="+mj-lt"/>
                </a:rPr>
                <a:t>Focused on use case of pushing SMART apps via a CDS Service upon opening the patient’s chart</a:t>
              </a:r>
            </a:p>
          </p:txBody>
        </p:sp>
      </p:grpSp>
      <p:grpSp>
        <p:nvGrpSpPr>
          <p:cNvPr id="9" name="Group 8"/>
          <p:cNvGrpSpPr/>
          <p:nvPr/>
        </p:nvGrpSpPr>
        <p:grpSpPr>
          <a:xfrm>
            <a:off x="414868" y="4236264"/>
            <a:ext cx="11211075" cy="1455917"/>
            <a:chOff x="414868" y="4236264"/>
            <a:chExt cx="11211075" cy="1455917"/>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868" y="4236264"/>
              <a:ext cx="1455917" cy="1455917"/>
            </a:xfrm>
            <a:prstGeom prst="rect">
              <a:avLst/>
            </a:prstGeom>
          </p:spPr>
        </p:pic>
        <p:sp>
          <p:nvSpPr>
            <p:cNvPr id="7" name="TextBox 6"/>
            <p:cNvSpPr txBox="1"/>
            <p:nvPr/>
          </p:nvSpPr>
          <p:spPr>
            <a:xfrm>
              <a:off x="2324745" y="4671834"/>
              <a:ext cx="9301198" cy="584775"/>
            </a:xfrm>
            <a:prstGeom prst="rect">
              <a:avLst/>
            </a:prstGeom>
            <a:noFill/>
          </p:spPr>
          <p:txBody>
            <a:bodyPr wrap="square" rtlCol="0">
              <a:spAutoFit/>
            </a:bodyPr>
            <a:lstStyle/>
            <a:p>
              <a:r>
                <a:rPr lang="en-US" sz="3200" dirty="0">
                  <a:latin typeface="+mj-lt"/>
                </a:rPr>
                <a:t>Funded external security assessment and threat model</a:t>
              </a:r>
            </a:p>
          </p:txBody>
        </p:sp>
      </p:grpSp>
    </p:spTree>
    <p:extLst>
      <p:ext uri="{BB962C8B-B14F-4D97-AF65-F5344CB8AC3E}">
        <p14:creationId xmlns:p14="http://schemas.microsoft.com/office/powerpoint/2010/main" val="33143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2018 Roadmap</a:t>
            </a:r>
          </a:p>
        </p:txBody>
      </p:sp>
      <p:grpSp>
        <p:nvGrpSpPr>
          <p:cNvPr id="11" name="Group 10"/>
          <p:cNvGrpSpPr/>
          <p:nvPr/>
        </p:nvGrpSpPr>
        <p:grpSpPr>
          <a:xfrm>
            <a:off x="414867" y="1583403"/>
            <a:ext cx="7205134" cy="1828800"/>
            <a:chOff x="414867" y="2427074"/>
            <a:chExt cx="7205134" cy="1828800"/>
          </a:xfrm>
        </p:grpSpPr>
        <p:sp>
          <p:nvSpPr>
            <p:cNvPr id="5" name="TextBox 4"/>
            <p:cNvSpPr txBox="1"/>
            <p:nvPr/>
          </p:nvSpPr>
          <p:spPr>
            <a:xfrm>
              <a:off x="2616847" y="2959899"/>
              <a:ext cx="5003154" cy="584775"/>
            </a:xfrm>
            <a:prstGeom prst="rect">
              <a:avLst/>
            </a:prstGeom>
            <a:noFill/>
          </p:spPr>
          <p:txBody>
            <a:bodyPr wrap="square" rtlCol="0">
              <a:spAutoFit/>
            </a:bodyPr>
            <a:lstStyle/>
            <a:p>
              <a:r>
                <a:rPr lang="en-US" sz="3200" dirty="0">
                  <a:latin typeface="+mj-lt"/>
                </a:rPr>
                <a:t>Release a 1.0 specification</a:t>
              </a:r>
              <a:endParaRPr lang="en-US" sz="3200" i="1" dirty="0">
                <a:latin typeface="+mj-lt"/>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867" y="2427074"/>
              <a:ext cx="1828800" cy="1828800"/>
            </a:xfrm>
            <a:prstGeom prst="rect">
              <a:avLst/>
            </a:prstGeom>
          </p:spPr>
        </p:pic>
      </p:grpSp>
      <p:grpSp>
        <p:nvGrpSpPr>
          <p:cNvPr id="12" name="Group 11"/>
          <p:cNvGrpSpPr/>
          <p:nvPr/>
        </p:nvGrpSpPr>
        <p:grpSpPr>
          <a:xfrm>
            <a:off x="414867" y="4134991"/>
            <a:ext cx="7205134" cy="1828800"/>
            <a:chOff x="414867" y="4757002"/>
            <a:chExt cx="7205134" cy="182880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7" y="4757002"/>
              <a:ext cx="1828800" cy="1828800"/>
            </a:xfrm>
            <a:prstGeom prst="rect">
              <a:avLst/>
            </a:prstGeom>
          </p:spPr>
        </p:pic>
        <p:sp>
          <p:nvSpPr>
            <p:cNvPr id="9" name="TextBox 8"/>
            <p:cNvSpPr txBox="1"/>
            <p:nvPr/>
          </p:nvSpPr>
          <p:spPr>
            <a:xfrm>
              <a:off x="2616847" y="5379014"/>
              <a:ext cx="5003154" cy="584775"/>
            </a:xfrm>
            <a:prstGeom prst="rect">
              <a:avLst/>
            </a:prstGeom>
            <a:noFill/>
          </p:spPr>
          <p:txBody>
            <a:bodyPr wrap="square" rtlCol="0">
              <a:spAutoFit/>
            </a:bodyPr>
            <a:lstStyle/>
            <a:p>
              <a:r>
                <a:rPr lang="en-US" sz="3200" dirty="0">
                  <a:latin typeface="+mj-lt"/>
                </a:rPr>
                <a:t>Launch production pilots</a:t>
              </a:r>
              <a:endParaRPr lang="en-US" sz="3200" i="1" dirty="0">
                <a:latin typeface="+mj-lt"/>
              </a:endParaRPr>
            </a:p>
          </p:txBody>
        </p:sp>
      </p:grpSp>
    </p:spTree>
    <p:extLst>
      <p:ext uri="{BB962C8B-B14F-4D97-AF65-F5344CB8AC3E}">
        <p14:creationId xmlns:p14="http://schemas.microsoft.com/office/powerpoint/2010/main" val="243603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What’s after 1.0?</a:t>
            </a:r>
          </a:p>
        </p:txBody>
      </p:sp>
      <p:grpSp>
        <p:nvGrpSpPr>
          <p:cNvPr id="11" name="Group 10"/>
          <p:cNvGrpSpPr/>
          <p:nvPr/>
        </p:nvGrpSpPr>
        <p:grpSpPr>
          <a:xfrm>
            <a:off x="414868" y="1237342"/>
            <a:ext cx="10732103" cy="1371600"/>
            <a:chOff x="414868" y="1237342"/>
            <a:chExt cx="10732103" cy="137160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8" y="1237342"/>
              <a:ext cx="1371600" cy="1371600"/>
            </a:xfrm>
            <a:prstGeom prst="rect">
              <a:avLst/>
            </a:prstGeom>
          </p:spPr>
        </p:pic>
        <p:sp>
          <p:nvSpPr>
            <p:cNvPr id="8" name="TextBox 7"/>
            <p:cNvSpPr txBox="1"/>
            <p:nvPr/>
          </p:nvSpPr>
          <p:spPr>
            <a:xfrm>
              <a:off x="2046513" y="1630754"/>
              <a:ext cx="9100458" cy="584775"/>
            </a:xfrm>
            <a:prstGeom prst="rect">
              <a:avLst/>
            </a:prstGeom>
            <a:noFill/>
          </p:spPr>
          <p:txBody>
            <a:bodyPr wrap="square" rtlCol="0">
              <a:spAutoFit/>
            </a:bodyPr>
            <a:lstStyle/>
            <a:p>
              <a:r>
                <a:rPr lang="en-US" sz="3200" dirty="0">
                  <a:latin typeface="+mj-lt"/>
                </a:rPr>
                <a:t>Performance: trigger guards, SLAs</a:t>
              </a:r>
            </a:p>
          </p:txBody>
        </p:sp>
      </p:grpSp>
      <p:grpSp>
        <p:nvGrpSpPr>
          <p:cNvPr id="12" name="Group 11"/>
          <p:cNvGrpSpPr/>
          <p:nvPr/>
        </p:nvGrpSpPr>
        <p:grpSpPr>
          <a:xfrm>
            <a:off x="414868" y="3217898"/>
            <a:ext cx="10732103" cy="1371600"/>
            <a:chOff x="414868" y="3217898"/>
            <a:chExt cx="10732103" cy="137160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868" y="3217898"/>
              <a:ext cx="1371600" cy="1371600"/>
            </a:xfrm>
            <a:prstGeom prst="rect">
              <a:avLst/>
            </a:prstGeom>
          </p:spPr>
        </p:pic>
        <p:sp>
          <p:nvSpPr>
            <p:cNvPr id="9" name="TextBox 8"/>
            <p:cNvSpPr txBox="1"/>
            <p:nvPr/>
          </p:nvSpPr>
          <p:spPr>
            <a:xfrm>
              <a:off x="2046513" y="3611310"/>
              <a:ext cx="9100458" cy="584775"/>
            </a:xfrm>
            <a:prstGeom prst="rect">
              <a:avLst/>
            </a:prstGeom>
            <a:noFill/>
          </p:spPr>
          <p:txBody>
            <a:bodyPr wrap="square" rtlCol="0">
              <a:spAutoFit/>
            </a:bodyPr>
            <a:lstStyle/>
            <a:p>
              <a:r>
                <a:rPr lang="en-US" sz="3200" dirty="0">
                  <a:latin typeface="+mj-lt"/>
                </a:rPr>
                <a:t>Event &amp; time based hooks</a:t>
              </a:r>
            </a:p>
          </p:txBody>
        </p:sp>
      </p:grpSp>
      <p:grpSp>
        <p:nvGrpSpPr>
          <p:cNvPr id="13" name="Group 12"/>
          <p:cNvGrpSpPr/>
          <p:nvPr/>
        </p:nvGrpSpPr>
        <p:grpSpPr>
          <a:xfrm>
            <a:off x="414868" y="5198454"/>
            <a:ext cx="11094961" cy="1371600"/>
            <a:chOff x="414868" y="5198454"/>
            <a:chExt cx="11094961" cy="1371600"/>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868" y="5198454"/>
              <a:ext cx="1371600" cy="1371600"/>
            </a:xfrm>
            <a:prstGeom prst="rect">
              <a:avLst/>
            </a:prstGeom>
          </p:spPr>
        </p:pic>
        <p:sp>
          <p:nvSpPr>
            <p:cNvPr id="10" name="TextBox 9"/>
            <p:cNvSpPr txBox="1"/>
            <p:nvPr/>
          </p:nvSpPr>
          <p:spPr>
            <a:xfrm>
              <a:off x="2046513" y="5345645"/>
              <a:ext cx="9463316" cy="1077218"/>
            </a:xfrm>
            <a:prstGeom prst="rect">
              <a:avLst/>
            </a:prstGeom>
            <a:noFill/>
          </p:spPr>
          <p:txBody>
            <a:bodyPr wrap="square" rtlCol="0">
              <a:spAutoFit/>
            </a:bodyPr>
            <a:lstStyle/>
            <a:p>
              <a:r>
                <a:rPr lang="en-US" sz="3200" dirty="0">
                  <a:latin typeface="+mj-lt"/>
                </a:rPr>
                <a:t>Specific use cases</a:t>
              </a:r>
              <a:br>
                <a:rPr lang="en-US" sz="3200" dirty="0">
                  <a:latin typeface="+mj-lt"/>
                </a:rPr>
              </a:br>
              <a:r>
                <a:rPr lang="en-US" sz="3200" dirty="0">
                  <a:latin typeface="+mj-lt"/>
                </a:rPr>
                <a:t>(image ordering guidelines, CDC opioid guidelines, etc)</a:t>
              </a:r>
            </a:p>
          </p:txBody>
        </p:sp>
      </p:grpSp>
    </p:spTree>
    <p:extLst>
      <p:ext uri="{BB962C8B-B14F-4D97-AF65-F5344CB8AC3E}">
        <p14:creationId xmlns:p14="http://schemas.microsoft.com/office/powerpoint/2010/main" val="181633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0-#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6636" y="2651125"/>
            <a:ext cx="10515600" cy="1325563"/>
          </a:xfrm>
        </p:spPr>
        <p:txBody>
          <a:bodyPr/>
          <a:lstStyle/>
          <a:p>
            <a:pPr algn="ctr"/>
            <a:r>
              <a:rPr lang="en-US" dirty="0"/>
              <a:t>Wait, doesn’t FHIR already</a:t>
            </a:r>
            <a:br>
              <a:rPr lang="en-US" dirty="0"/>
            </a:br>
            <a:r>
              <a:rPr lang="en-US" dirty="0"/>
              <a:t>define an approach for CDS?</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736" y="4582117"/>
            <a:ext cx="9931400" cy="1028700"/>
          </a:xfrm>
          <a:prstGeom prst="rect">
            <a:avLst/>
          </a:prstGeom>
        </p:spPr>
      </p:pic>
    </p:spTree>
    <p:extLst>
      <p:ext uri="{BB962C8B-B14F-4D97-AF65-F5344CB8AC3E}">
        <p14:creationId xmlns:p14="http://schemas.microsoft.com/office/powerpoint/2010/main" val="181072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92357384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1756" y="681925"/>
            <a:ext cx="4702901" cy="576041"/>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6203" y="792146"/>
            <a:ext cx="381000" cy="355600"/>
          </a:xfrm>
          <a:prstGeom prst="rect">
            <a:avLst/>
          </a:prstGeom>
        </p:spPr>
      </p:pic>
      <p:sp>
        <p:nvSpPr>
          <p:cNvPr id="10" name="TextBox 9"/>
          <p:cNvSpPr txBox="1"/>
          <p:nvPr/>
        </p:nvSpPr>
        <p:spPr>
          <a:xfrm>
            <a:off x="807203" y="563565"/>
            <a:ext cx="4601388" cy="830997"/>
          </a:xfrm>
          <a:prstGeom prst="rect">
            <a:avLst/>
          </a:prstGeom>
          <a:noFill/>
        </p:spPr>
        <p:txBody>
          <a:bodyPr wrap="none" rtlCol="0">
            <a:spAutoFit/>
          </a:bodyPr>
          <a:lstStyle/>
          <a:p>
            <a:r>
              <a:rPr lang="en-US" sz="4800" dirty="0">
                <a:latin typeface="+mj-lt"/>
              </a:rPr>
              <a:t>Clinical Reasoning</a:t>
            </a:r>
          </a:p>
        </p:txBody>
      </p:sp>
    </p:spTree>
    <p:extLst>
      <p:ext uri="{BB962C8B-B14F-4D97-AF65-F5344CB8AC3E}">
        <p14:creationId xmlns:p14="http://schemas.microsoft.com/office/powerpoint/2010/main" val="20963675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References</a:t>
            </a:r>
          </a:p>
        </p:txBody>
      </p:sp>
      <p:grpSp>
        <p:nvGrpSpPr>
          <p:cNvPr id="11" name="Group 10"/>
          <p:cNvGrpSpPr/>
          <p:nvPr/>
        </p:nvGrpSpPr>
        <p:grpSpPr>
          <a:xfrm>
            <a:off x="414868" y="1219200"/>
            <a:ext cx="8195732" cy="1600200"/>
            <a:chOff x="414868" y="1219200"/>
            <a:chExt cx="8195732" cy="16002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8" y="1219200"/>
              <a:ext cx="1600200" cy="1600200"/>
            </a:xfrm>
            <a:prstGeom prst="rect">
              <a:avLst/>
            </a:prstGeom>
          </p:spPr>
        </p:pic>
        <p:sp>
          <p:nvSpPr>
            <p:cNvPr id="7" name="TextBox 6"/>
            <p:cNvSpPr txBox="1"/>
            <p:nvPr/>
          </p:nvSpPr>
          <p:spPr>
            <a:xfrm>
              <a:off x="2565400" y="1542246"/>
              <a:ext cx="6045200" cy="954107"/>
            </a:xfrm>
            <a:prstGeom prst="rect">
              <a:avLst/>
            </a:prstGeom>
            <a:noFill/>
          </p:spPr>
          <p:txBody>
            <a:bodyPr wrap="square" rtlCol="0">
              <a:spAutoFit/>
            </a:bodyPr>
            <a:lstStyle/>
            <a:p>
              <a:r>
                <a:rPr lang="en-US" sz="2800" dirty="0"/>
                <a:t>Specification &amp; documentation</a:t>
              </a:r>
              <a:endParaRPr lang="en-US" sz="2800" dirty="0">
                <a:hlinkClick r:id="rId4"/>
              </a:endParaRPr>
            </a:p>
            <a:p>
              <a:r>
                <a:rPr lang="en-US" sz="2800" dirty="0">
                  <a:hlinkClick r:id="rId4"/>
                </a:rPr>
                <a:t>http://cds-hooks.org</a:t>
              </a:r>
              <a:endParaRPr lang="en-US" sz="2800" dirty="0"/>
            </a:p>
          </p:txBody>
        </p:sp>
      </p:grpSp>
      <p:grpSp>
        <p:nvGrpSpPr>
          <p:cNvPr id="12" name="Group 11"/>
          <p:cNvGrpSpPr/>
          <p:nvPr/>
        </p:nvGrpSpPr>
        <p:grpSpPr>
          <a:xfrm>
            <a:off x="414868" y="3177985"/>
            <a:ext cx="7598832" cy="1600200"/>
            <a:chOff x="414868" y="3177985"/>
            <a:chExt cx="7598832" cy="1600200"/>
          </a:xfrm>
        </p:grpSpPr>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868" y="3177985"/>
              <a:ext cx="1600200" cy="1600200"/>
            </a:xfrm>
            <a:prstGeom prst="rect">
              <a:avLst/>
            </a:prstGeom>
          </p:spPr>
        </p:pic>
        <p:sp>
          <p:nvSpPr>
            <p:cNvPr id="8" name="TextBox 7"/>
            <p:cNvSpPr txBox="1"/>
            <p:nvPr/>
          </p:nvSpPr>
          <p:spPr>
            <a:xfrm>
              <a:off x="2565400" y="3501031"/>
              <a:ext cx="5448300" cy="954107"/>
            </a:xfrm>
            <a:prstGeom prst="rect">
              <a:avLst/>
            </a:prstGeom>
            <a:noFill/>
          </p:spPr>
          <p:txBody>
            <a:bodyPr wrap="square" rtlCol="0">
              <a:spAutoFit/>
            </a:bodyPr>
            <a:lstStyle/>
            <a:p>
              <a:r>
                <a:rPr lang="en-US" sz="2800" dirty="0"/>
                <a:t>Sandbox</a:t>
              </a:r>
            </a:p>
            <a:p>
              <a:r>
                <a:rPr lang="en-US" sz="2800" dirty="0">
                  <a:hlinkClick r:id="rId6"/>
                </a:rPr>
                <a:t>http://sandbox.cds-hooks.org</a:t>
              </a:r>
              <a:endParaRPr lang="en-US" sz="2800" dirty="0"/>
            </a:p>
          </p:txBody>
        </p:sp>
      </p:grpSp>
      <p:grpSp>
        <p:nvGrpSpPr>
          <p:cNvPr id="13" name="Group 12"/>
          <p:cNvGrpSpPr/>
          <p:nvPr/>
        </p:nvGrpSpPr>
        <p:grpSpPr>
          <a:xfrm>
            <a:off x="414868" y="5136770"/>
            <a:ext cx="8221132" cy="1600200"/>
            <a:chOff x="414868" y="5136770"/>
            <a:chExt cx="8221132" cy="1600200"/>
          </a:xfrm>
        </p:grpSpPr>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4868" y="5136770"/>
              <a:ext cx="1600200" cy="1600200"/>
            </a:xfrm>
            <a:prstGeom prst="rect">
              <a:avLst/>
            </a:prstGeom>
          </p:spPr>
        </p:pic>
        <p:sp>
          <p:nvSpPr>
            <p:cNvPr id="9" name="TextBox 8"/>
            <p:cNvSpPr txBox="1"/>
            <p:nvPr/>
          </p:nvSpPr>
          <p:spPr>
            <a:xfrm>
              <a:off x="2565400" y="5459816"/>
              <a:ext cx="6070600" cy="954107"/>
            </a:xfrm>
            <a:prstGeom prst="rect">
              <a:avLst/>
            </a:prstGeom>
            <a:noFill/>
          </p:spPr>
          <p:txBody>
            <a:bodyPr wrap="square" rtlCol="0">
              <a:spAutoFit/>
            </a:bodyPr>
            <a:lstStyle/>
            <a:p>
              <a:r>
                <a:rPr lang="en-US" sz="2800" dirty="0"/>
                <a:t>Source code</a:t>
              </a:r>
              <a:endParaRPr lang="en-US" sz="2800" dirty="0">
                <a:hlinkClick r:id="rId8"/>
              </a:endParaRPr>
            </a:p>
            <a:p>
              <a:r>
                <a:rPr lang="en-US" sz="2800" dirty="0">
                  <a:hlinkClick r:id="rId8"/>
                </a:rPr>
                <a:t>https://github.com/cds-hooks</a:t>
              </a:r>
              <a:endParaRPr lang="en-US" sz="2800" dirty="0"/>
            </a:p>
          </p:txBody>
        </p:sp>
      </p:grpSp>
    </p:spTree>
    <p:extLst>
      <p:ext uri="{BB962C8B-B14F-4D97-AF65-F5344CB8AC3E}">
        <p14:creationId xmlns:p14="http://schemas.microsoft.com/office/powerpoint/2010/main" val="17331964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code</a:t>
            </a:r>
            <a:r>
              <a:rPr lang="en-US" i="1" dirty="0"/>
              <a:t>!</a:t>
            </a:r>
          </a:p>
        </p:txBody>
      </p:sp>
      <p:sp>
        <p:nvSpPr>
          <p:cNvPr id="4" name="Title 3"/>
          <p:cNvSpPr txBox="1">
            <a:spLocks/>
          </p:cNvSpPr>
          <p:nvPr/>
        </p:nvSpPr>
        <p:spPr>
          <a:xfrm>
            <a:off x="888423" y="860615"/>
            <a:ext cx="10515600" cy="45978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Complete the tutorial and</a:t>
            </a:r>
            <a:br>
              <a:rPr lang="en-US" dirty="0"/>
            </a:br>
            <a:r>
              <a:rPr lang="en-US" dirty="0"/>
              <a:t>write your own CDS Service!</a:t>
            </a:r>
          </a:p>
          <a:p>
            <a:pPr algn="ctr"/>
            <a:endParaRPr lang="en-US" dirty="0"/>
          </a:p>
          <a:p>
            <a:pPr algn="ctr"/>
            <a:r>
              <a:rPr lang="en-US" dirty="0" err="1">
                <a:solidFill>
                  <a:schemeClr val="accent1"/>
                </a:solidFill>
              </a:rPr>
              <a:t>github.com</a:t>
            </a:r>
            <a:r>
              <a:rPr lang="en-US" dirty="0">
                <a:solidFill>
                  <a:schemeClr val="accent1"/>
                </a:solidFill>
              </a:rPr>
              <a:t>/</a:t>
            </a:r>
            <a:r>
              <a:rPr lang="en-US" dirty="0" err="1">
                <a:solidFill>
                  <a:schemeClr val="accent1"/>
                </a:solidFill>
              </a:rPr>
              <a:t>cerner</a:t>
            </a:r>
            <a:r>
              <a:rPr lang="en-US" dirty="0">
                <a:solidFill>
                  <a:schemeClr val="accent1"/>
                </a:solidFill>
              </a:rPr>
              <a:t>/</a:t>
            </a:r>
            <a:r>
              <a:rPr lang="en-US" dirty="0" err="1">
                <a:solidFill>
                  <a:schemeClr val="accent1"/>
                </a:solidFill>
              </a:rPr>
              <a:t>cds</a:t>
            </a:r>
            <a:r>
              <a:rPr lang="en-US" dirty="0">
                <a:solidFill>
                  <a:schemeClr val="accent1"/>
                </a:solidFill>
              </a:rPr>
              <a:t>-services-tutorial</a:t>
            </a:r>
          </a:p>
        </p:txBody>
      </p:sp>
    </p:spTree>
    <p:extLst>
      <p:ext uri="{BB962C8B-B14F-4D97-AF65-F5344CB8AC3E}">
        <p14:creationId xmlns:p14="http://schemas.microsoft.com/office/powerpoint/2010/main" val="9577052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CF7BBC-55DA-4443-A144-6CBEC0291BC9}"/>
              </a:ext>
            </a:extLst>
          </p:cNvPr>
          <p:cNvSpPr>
            <a:spLocks noGrp="1"/>
          </p:cNvSpPr>
          <p:nvPr>
            <p:ph type="title"/>
          </p:nvPr>
        </p:nvSpPr>
        <p:spPr>
          <a:xfrm>
            <a:off x="858748" y="2697359"/>
            <a:ext cx="10515600" cy="1325563"/>
          </a:xfrm>
        </p:spPr>
        <p:txBody>
          <a:bodyPr>
            <a:noAutofit/>
          </a:bodyPr>
          <a:lstStyle/>
          <a:p>
            <a:pPr algn="ctr"/>
            <a:r>
              <a:rPr lang="en-US" sz="4500" dirty="0"/>
              <a:t>Grab these CC-BY-SA slides at</a:t>
            </a:r>
            <a:br>
              <a:rPr lang="en-US" sz="4500" dirty="0"/>
            </a:br>
            <a:br>
              <a:rPr lang="en-US" sz="4500" dirty="0"/>
            </a:br>
            <a:r>
              <a:rPr lang="en-US" sz="4500" dirty="0" err="1">
                <a:solidFill>
                  <a:schemeClr val="accent1"/>
                </a:solidFill>
              </a:rPr>
              <a:t>github.com</a:t>
            </a:r>
            <a:r>
              <a:rPr lang="en-US" sz="4500" dirty="0">
                <a:solidFill>
                  <a:schemeClr val="accent1"/>
                </a:solidFill>
              </a:rPr>
              <a:t>/</a:t>
            </a:r>
            <a:r>
              <a:rPr lang="en-US" sz="4500" dirty="0" err="1">
                <a:solidFill>
                  <a:schemeClr val="accent1"/>
                </a:solidFill>
              </a:rPr>
              <a:t>kpshek</a:t>
            </a:r>
            <a:r>
              <a:rPr lang="en-US" sz="4500" dirty="0">
                <a:solidFill>
                  <a:schemeClr val="accent1"/>
                </a:solidFill>
              </a:rPr>
              <a:t>/</a:t>
            </a:r>
            <a:r>
              <a:rPr lang="en-US" sz="4500" dirty="0" err="1">
                <a:solidFill>
                  <a:schemeClr val="accent1"/>
                </a:solidFill>
              </a:rPr>
              <a:t>cds</a:t>
            </a:r>
            <a:r>
              <a:rPr lang="en-US" sz="4500" dirty="0">
                <a:solidFill>
                  <a:schemeClr val="accent1"/>
                </a:solidFill>
              </a:rPr>
              <a:t>-hooks-presentation</a:t>
            </a:r>
          </a:p>
        </p:txBody>
      </p:sp>
    </p:spTree>
    <p:extLst>
      <p:ext uri="{BB962C8B-B14F-4D97-AF65-F5344CB8AC3E}">
        <p14:creationId xmlns:p14="http://schemas.microsoft.com/office/powerpoint/2010/main" val="1422632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6636" y="2108684"/>
            <a:ext cx="10515600" cy="2494312"/>
          </a:xfrm>
        </p:spPr>
        <p:txBody>
          <a:bodyPr>
            <a:normAutofit/>
          </a:bodyPr>
          <a:lstStyle/>
          <a:p>
            <a:pPr algn="ctr"/>
            <a:r>
              <a:rPr lang="en-US" dirty="0"/>
              <a:t>Thanks</a:t>
            </a:r>
            <a:r>
              <a:rPr lang="en-US" i="1" dirty="0"/>
              <a:t>!</a:t>
            </a:r>
          </a:p>
        </p:txBody>
      </p:sp>
    </p:spTree>
    <p:extLst>
      <p:ext uri="{BB962C8B-B14F-4D97-AF65-F5344CB8AC3E}">
        <p14:creationId xmlns:p14="http://schemas.microsoft.com/office/powerpoint/2010/main" val="22356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ds-hooks-nam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920" y="2559024"/>
            <a:ext cx="11044113" cy="1352753"/>
          </a:xfrm>
          <a:prstGeom prst="rect">
            <a:avLst/>
          </a:prstGeom>
        </p:spPr>
      </p:pic>
    </p:spTree>
    <p:extLst>
      <p:ext uri="{BB962C8B-B14F-4D97-AF65-F5344CB8AC3E}">
        <p14:creationId xmlns:p14="http://schemas.microsoft.com/office/powerpoint/2010/main" val="19759207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normAutofit fontScale="90000"/>
          </a:bodyPr>
          <a:lstStyle/>
          <a:p>
            <a:r>
              <a:rPr lang="en-US" dirty="0"/>
              <a:t>Addendum</a:t>
            </a:r>
            <a:br>
              <a:rPr lang="en-US" dirty="0"/>
            </a:br>
            <a:br>
              <a:rPr lang="en-US" dirty="0"/>
            </a:br>
            <a:r>
              <a:rPr lang="en-US" sz="5300" dirty="0"/>
              <a:t>Sample content from CDS vendors developing on CDS Hooks</a:t>
            </a:r>
            <a:endParaRPr lang="en-US" sz="5300" i="1" dirty="0"/>
          </a:p>
        </p:txBody>
      </p:sp>
      <p:pic>
        <p:nvPicPr>
          <p:cNvPr id="3" name="Picture 2" descr="cds-hooks-nam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441" y="5153472"/>
            <a:ext cx="9059118" cy="1109618"/>
          </a:xfrm>
          <a:prstGeom prst="rect">
            <a:avLst/>
          </a:prstGeom>
        </p:spPr>
      </p:pic>
    </p:spTree>
    <p:extLst>
      <p:ext uri="{BB962C8B-B14F-4D97-AF65-F5344CB8AC3E}">
        <p14:creationId xmlns:p14="http://schemas.microsoft.com/office/powerpoint/2010/main" val="19551983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067" y="459832"/>
            <a:ext cx="11530151" cy="5393973"/>
          </a:xfrm>
          <a:prstGeom prst="rect">
            <a:avLst/>
          </a:prstGeom>
        </p:spPr>
      </p:pic>
    </p:spTree>
    <p:extLst>
      <p:ext uri="{BB962C8B-B14F-4D97-AF65-F5344CB8AC3E}">
        <p14:creationId xmlns:p14="http://schemas.microsoft.com/office/powerpoint/2010/main" val="1101777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8449" y="116036"/>
            <a:ext cx="11719420" cy="498578"/>
          </a:xfrm>
          <a:prstGeom prst="rect">
            <a:avLst/>
          </a:prstGeom>
        </p:spPr>
        <p:txBody>
          <a:bodyPr anchor="ctr">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br>
              <a:rPr lang="en-US" sz="700" dirty="0">
                <a:solidFill>
                  <a:schemeClr val="bg1"/>
                </a:solidFill>
              </a:rPr>
            </a:br>
            <a:br>
              <a:rPr lang="en-US" sz="700" dirty="0">
                <a:solidFill>
                  <a:schemeClr val="bg1"/>
                </a:solidFill>
              </a:rPr>
            </a:br>
            <a:br>
              <a:rPr lang="en-US" sz="700" dirty="0">
                <a:solidFill>
                  <a:schemeClr val="bg1"/>
                </a:solidFill>
              </a:rPr>
            </a:br>
            <a:endParaRPr lang="en-US" sz="700" dirty="0">
              <a:solidFill>
                <a:schemeClr val="bg1"/>
              </a:solidFill>
            </a:endParaRPr>
          </a:p>
          <a:p>
            <a:pPr>
              <a:lnSpc>
                <a:spcPct val="120000"/>
              </a:lnSpc>
            </a:pPr>
            <a:r>
              <a:rPr lang="en-US" sz="3200" b="1" dirty="0">
                <a:solidFill>
                  <a:schemeClr val="bg1"/>
                </a:solidFill>
                <a:latin typeface="Arial" panose="020B0604020202020204" pitchFamily="34" charset="0"/>
                <a:cs typeface="Arial" panose="020B0604020202020204" pitchFamily="34" charset="0"/>
              </a:rPr>
              <a:t>PerfectChoice™ </a:t>
            </a:r>
          </a:p>
          <a:p>
            <a:pPr>
              <a:lnSpc>
                <a:spcPct val="120000"/>
              </a:lnSpc>
            </a:pPr>
            <a:r>
              <a:rPr lang="en-US" sz="1600" dirty="0">
                <a:solidFill>
                  <a:schemeClr val="bg1"/>
                </a:solidFill>
                <a:latin typeface="Arial" panose="020B0604020202020204" pitchFamily="34" charset="0"/>
                <a:cs typeface="Arial" panose="020B0604020202020204" pitchFamily="34" charset="0"/>
              </a:rPr>
              <a:t>Helping physicians make the perfect antibiotic choices.</a:t>
            </a:r>
            <a:endParaRPr lang="en-US" sz="400" dirty="0">
              <a:solidFill>
                <a:srgbClr val="B4D28C"/>
              </a:solidFill>
              <a:latin typeface="Arial" panose="020B0604020202020204" pitchFamily="34" charset="0"/>
              <a:cs typeface="Arial" panose="020B0604020202020204" pitchFamily="34" charset="0"/>
            </a:endParaRPr>
          </a:p>
        </p:txBody>
      </p:sp>
      <p:grpSp>
        <p:nvGrpSpPr>
          <p:cNvPr id="5" name="Group 4"/>
          <p:cNvGrpSpPr/>
          <p:nvPr/>
        </p:nvGrpSpPr>
        <p:grpSpPr>
          <a:xfrm>
            <a:off x="4130862" y="2423638"/>
            <a:ext cx="3651704" cy="2578821"/>
            <a:chOff x="6732877" y="3054519"/>
            <a:chExt cx="3651704" cy="2578821"/>
          </a:xfrm>
          <a:effectLst>
            <a:outerShdw blurRad="50800" dist="38100" dir="5400000" algn="t" rotWithShape="0">
              <a:prstClr val="black">
                <a:alpha val="40000"/>
              </a:prstClr>
            </a:outerShdw>
          </a:effectLst>
        </p:grpSpPr>
        <p:sp>
          <p:nvSpPr>
            <p:cNvPr id="8" name="Rectangle 7"/>
            <p:cNvSpPr/>
            <p:nvPr/>
          </p:nvSpPr>
          <p:spPr>
            <a:xfrm>
              <a:off x="6732877" y="3084040"/>
              <a:ext cx="3310164" cy="2549300"/>
            </a:xfrm>
            <a:prstGeom prst="rect">
              <a:avLst/>
            </a:prstGeom>
            <a:solidFill>
              <a:srgbClr val="FEF8F8"/>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6732877" y="3084041"/>
              <a:ext cx="3310164" cy="110234"/>
            </a:xfrm>
            <a:prstGeom prst="rect">
              <a:avLst/>
            </a:prstGeom>
            <a:solidFill>
              <a:srgbClr val="B2D0E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78530" t="52016" r="19252" b="46135"/>
            <a:stretch/>
          </p:blipFill>
          <p:spPr bwMode="auto">
            <a:xfrm>
              <a:off x="9868870" y="3099878"/>
              <a:ext cx="174171" cy="81644"/>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52235" t="51965" r="46518" b="46011"/>
            <a:stretch/>
          </p:blipFill>
          <p:spPr bwMode="auto">
            <a:xfrm>
              <a:off x="6751928" y="3099878"/>
              <a:ext cx="97972" cy="89316"/>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TextBox 11"/>
            <p:cNvSpPr txBox="1"/>
            <p:nvPr/>
          </p:nvSpPr>
          <p:spPr>
            <a:xfrm>
              <a:off x="6899564" y="3201291"/>
              <a:ext cx="2969306" cy="1231106"/>
            </a:xfrm>
            <a:prstGeom prst="rect">
              <a:avLst/>
            </a:prstGeom>
            <a:noFill/>
          </p:spPr>
          <p:txBody>
            <a:bodyPr wrap="square" rtlCol="0">
              <a:spAutoFit/>
            </a:bodyPr>
            <a:lstStyle/>
            <a:p>
              <a:r>
                <a:rPr lang="en-US" sz="600" b="1" dirty="0">
                  <a:solidFill>
                    <a:schemeClr val="tx1">
                      <a:lumMod val="50000"/>
                    </a:schemeClr>
                  </a:solidFill>
                </a:rPr>
                <a:t>STEVENSON, LAURA</a:t>
              </a:r>
            </a:p>
            <a:p>
              <a:pPr defTabSz="685800"/>
              <a:r>
                <a:rPr lang="en-US" sz="500" dirty="0">
                  <a:solidFill>
                    <a:schemeClr val="tx1">
                      <a:lumMod val="50000"/>
                    </a:schemeClr>
                  </a:solidFill>
                </a:rPr>
                <a:t>Age: 4 years 		CrCl: &gt;100mL/min</a:t>
              </a:r>
            </a:p>
            <a:p>
              <a:pPr defTabSz="685800">
                <a:tabLst>
                  <a:tab pos="1371600" algn="l"/>
                </a:tabLst>
              </a:pPr>
              <a:r>
                <a:rPr lang="en-US" sz="500" dirty="0">
                  <a:solidFill>
                    <a:schemeClr val="tx1">
                      <a:lumMod val="50000"/>
                    </a:schemeClr>
                  </a:solidFill>
                </a:rPr>
                <a:t>Allergies: No Known Allergies 	SCr: 0.9gm/dL</a:t>
              </a:r>
            </a:p>
            <a:p>
              <a:r>
                <a:rPr lang="en-US" sz="500" dirty="0">
                  <a:solidFill>
                    <a:schemeClr val="tx1">
                      <a:lumMod val="50000"/>
                    </a:schemeClr>
                  </a:solidFill>
                </a:rPr>
                <a:t>Previous Admit: 01/18/13</a:t>
              </a:r>
            </a:p>
            <a:p>
              <a:endParaRPr lang="en-US" sz="700" dirty="0">
                <a:solidFill>
                  <a:schemeClr val="tx1">
                    <a:lumMod val="50000"/>
                  </a:schemeClr>
                </a:solidFill>
              </a:endParaRPr>
            </a:p>
            <a:p>
              <a:r>
                <a:rPr lang="en-US" sz="600" b="1" dirty="0">
                  <a:solidFill>
                    <a:schemeClr val="tx1">
                      <a:lumMod val="50000"/>
                    </a:schemeClr>
                  </a:solidFill>
                </a:rPr>
                <a:t>NEW CULTURE INFORMATION</a:t>
              </a:r>
              <a:endParaRPr lang="en-US" sz="500" b="1" dirty="0">
                <a:solidFill>
                  <a:schemeClr val="tx1">
                    <a:lumMod val="50000"/>
                  </a:schemeClr>
                </a:solidFill>
              </a:endParaRPr>
            </a:p>
            <a:p>
              <a:r>
                <a:rPr lang="en-US" sz="500" dirty="0">
                  <a:solidFill>
                    <a:schemeClr val="tx1">
                      <a:lumMod val="50000"/>
                    </a:schemeClr>
                  </a:solidFill>
                </a:rPr>
                <a:t>12/22/14 08:45</a:t>
              </a:r>
            </a:p>
            <a:p>
              <a:r>
                <a:rPr lang="en-US" sz="500" dirty="0">
                  <a:solidFill>
                    <a:schemeClr val="tx1">
                      <a:lumMod val="50000"/>
                    </a:schemeClr>
                  </a:solidFill>
                </a:rPr>
                <a:t>Specimen ID: 00564783</a:t>
              </a:r>
            </a:p>
            <a:p>
              <a:r>
                <a:rPr lang="en-US" sz="500" dirty="0">
                  <a:solidFill>
                    <a:schemeClr val="tx1">
                      <a:lumMod val="50000"/>
                    </a:schemeClr>
                  </a:solidFill>
                </a:rPr>
                <a:t>Status: Prelim</a:t>
              </a:r>
            </a:p>
            <a:p>
              <a:endParaRPr lang="en-US" sz="200" dirty="0">
                <a:solidFill>
                  <a:schemeClr val="tx1">
                    <a:lumMod val="50000"/>
                  </a:schemeClr>
                </a:solidFill>
              </a:endParaRPr>
            </a:p>
            <a:p>
              <a:r>
                <a:rPr lang="en-US" sz="600" dirty="0">
                  <a:solidFill>
                    <a:schemeClr val="tx1">
                      <a:lumMod val="50000"/>
                    </a:schemeClr>
                  </a:solidFill>
                </a:rPr>
                <a:t>Culture: </a:t>
              </a:r>
              <a:r>
                <a:rPr lang="en-US" sz="600" b="1" dirty="0">
                  <a:solidFill>
                    <a:schemeClr val="accent1"/>
                  </a:solidFill>
                </a:rPr>
                <a:t>Blood</a:t>
              </a:r>
            </a:p>
            <a:p>
              <a:r>
                <a:rPr lang="en-US" sz="600" dirty="0">
                  <a:solidFill>
                    <a:schemeClr val="tx1">
                      <a:lumMod val="50000"/>
                    </a:schemeClr>
                  </a:solidFill>
                </a:rPr>
                <a:t>Result: </a:t>
              </a:r>
              <a:r>
                <a:rPr lang="en-US" sz="600" b="1" i="1" dirty="0">
                  <a:solidFill>
                    <a:schemeClr val="accent1"/>
                  </a:solidFill>
                </a:rPr>
                <a:t>E.Coli</a:t>
              </a:r>
            </a:p>
            <a:p>
              <a:endParaRPr lang="en-US" sz="200" dirty="0"/>
            </a:p>
            <a:p>
              <a:endParaRPr lang="en-US" sz="700" dirty="0"/>
            </a:p>
          </p:txBody>
        </p:sp>
        <p:sp>
          <p:nvSpPr>
            <p:cNvPr id="13" name="Rounded Rectangle 12"/>
            <p:cNvSpPr/>
            <p:nvPr/>
          </p:nvSpPr>
          <p:spPr>
            <a:xfrm>
              <a:off x="9269022" y="5390570"/>
              <a:ext cx="483280" cy="109537"/>
            </a:xfrm>
            <a:prstGeom prst="roundRect">
              <a:avLst/>
            </a:prstGeom>
            <a:solidFill>
              <a:schemeClr val="bg1">
                <a:lumMod val="95000"/>
              </a:schemeClr>
            </a:solidFill>
            <a:ln w="6350">
              <a:solidFill>
                <a:schemeClr val="bg1">
                  <a:lumMod val="50000"/>
                </a:schemeClr>
              </a:solidFill>
            </a:ln>
            <a:effectLst>
              <a:glow rad="254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6899564" y="4247453"/>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ID SUMMARY</a:t>
              </a:r>
            </a:p>
            <a:p>
              <a:r>
                <a:rPr lang="en-US" sz="500" dirty="0">
                  <a:solidFill>
                    <a:srgbClr val="3498DB"/>
                  </a:solidFill>
                </a:rPr>
                <a:t>Microbiology</a:t>
              </a:r>
              <a:r>
                <a:rPr lang="en-US" sz="500" i="1" dirty="0">
                  <a:solidFill>
                    <a:schemeClr val="tx1"/>
                  </a:solidFill>
                </a:rPr>
                <a:t> </a:t>
              </a:r>
            </a:p>
            <a:p>
              <a:r>
                <a:rPr lang="en-US" sz="500" dirty="0">
                  <a:solidFill>
                    <a:schemeClr val="tx1"/>
                  </a:solidFill>
                </a:rPr>
                <a:t>012/20/14  Urine Culture:  </a:t>
              </a:r>
              <a:r>
                <a:rPr lang="en-US" sz="500" i="1" dirty="0">
                  <a:solidFill>
                    <a:schemeClr val="tx1"/>
                  </a:solidFill>
                </a:rPr>
                <a:t>E.coli</a:t>
              </a:r>
            </a:p>
            <a:p>
              <a:endParaRPr lang="en-US" sz="200" dirty="0">
                <a:solidFill>
                  <a:schemeClr val="tx1"/>
                </a:solidFill>
              </a:endParaRPr>
            </a:p>
            <a:p>
              <a:r>
                <a:rPr lang="en-US" sz="500" dirty="0">
                  <a:solidFill>
                    <a:srgbClr val="3498DB"/>
                  </a:solidFill>
                </a:rPr>
                <a:t>Antibiotic Medications:</a:t>
              </a:r>
            </a:p>
            <a:p>
              <a:r>
                <a:rPr lang="en-US" sz="500" dirty="0">
                  <a:solidFill>
                    <a:schemeClr val="tx1"/>
                  </a:solidFill>
                </a:rPr>
                <a:t>01/24/13 – 01/25/13  Amoxicillin-clavulanate 150mg PO q8h</a:t>
              </a:r>
            </a:p>
            <a:p>
              <a:endParaRPr lang="en-US" sz="200" dirty="0">
                <a:solidFill>
                  <a:schemeClr val="tx1"/>
                </a:solidFill>
              </a:endParaRPr>
            </a:p>
            <a:p>
              <a:r>
                <a:rPr lang="en-US" sz="500" dirty="0">
                  <a:solidFill>
                    <a:srgbClr val="3498DB"/>
                  </a:solidFill>
                </a:rPr>
                <a:t>Flags:</a:t>
              </a:r>
            </a:p>
            <a:p>
              <a:r>
                <a:rPr lang="en-US" sz="500" dirty="0">
                  <a:solidFill>
                    <a:schemeClr val="tx1"/>
                  </a:solidFill>
                </a:rPr>
                <a:t>Community-acquired infection</a:t>
              </a:r>
            </a:p>
            <a:p>
              <a:r>
                <a:rPr lang="en-US" sz="500" dirty="0">
                  <a:solidFill>
                    <a:schemeClr val="tx1"/>
                  </a:solidFill>
                </a:rPr>
                <a:t>Isolation</a:t>
              </a:r>
            </a:p>
            <a:p>
              <a:endParaRPr lang="en-US" sz="200" dirty="0">
                <a:solidFill>
                  <a:srgbClr val="3498DB"/>
                </a:solidFill>
              </a:endParaRPr>
            </a:p>
            <a:p>
              <a:r>
                <a:rPr lang="en-US" sz="500" dirty="0">
                  <a:solidFill>
                    <a:srgbClr val="3498DB"/>
                  </a:solidFill>
                </a:rPr>
                <a:t>NHSN Documentation:</a:t>
              </a:r>
            </a:p>
            <a:p>
              <a:r>
                <a:rPr lang="en-US" sz="500" dirty="0">
                  <a:solidFill>
                    <a:schemeClr val="tx1"/>
                  </a:solidFill>
                </a:rPr>
                <a:t>None</a:t>
              </a:r>
              <a:br>
                <a:rPr lang="en-US" sz="500" dirty="0">
                  <a:solidFill>
                    <a:schemeClr val="tx1"/>
                  </a:solidFill>
                </a:rPr>
              </a:br>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cxnSp>
          <p:nvCxnSpPr>
            <p:cNvPr id="15" name="Straight Connector 14"/>
            <p:cNvCxnSpPr/>
            <p:nvPr/>
          </p:nvCxnSpPr>
          <p:spPr>
            <a:xfrm>
              <a:off x="6990052" y="3634678"/>
              <a:ext cx="27622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990052" y="4247454"/>
              <a:ext cx="276225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269022" y="5390569"/>
              <a:ext cx="483280" cy="109537"/>
            </a:xfrm>
            <a:prstGeom prst="roundRect">
              <a:avLst/>
            </a:prstGeom>
            <a:solidFill>
              <a:srgbClr val="0070C0"/>
            </a:solidFill>
            <a:ln w="6350">
              <a:solidFill>
                <a:schemeClr val="bg1">
                  <a:lumMod val="50000"/>
                </a:schemeClr>
              </a:solidFill>
            </a:ln>
            <a:effectLst>
              <a:glow rad="12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400" dirty="0">
                  <a:solidFill>
                    <a:schemeClr val="bg1"/>
                  </a:solidFill>
                </a:rPr>
                <a:t>Change Orders</a:t>
              </a:r>
            </a:p>
          </p:txBody>
        </p:sp>
        <p:sp>
          <p:nvSpPr>
            <p:cNvPr id="18" name="Rounded Rectangle 17"/>
            <p:cNvSpPr/>
            <p:nvPr/>
          </p:nvSpPr>
          <p:spPr>
            <a:xfrm>
              <a:off x="8647402" y="5384658"/>
              <a:ext cx="483280" cy="109537"/>
            </a:xfrm>
            <a:prstGeom prst="roundRect">
              <a:avLst/>
            </a:prstGeom>
            <a:solidFill>
              <a:schemeClr val="bg1">
                <a:lumMod val="85000"/>
              </a:schemeClr>
            </a:solidFill>
            <a:ln w="635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chemeClr val="tx1">
                      <a:lumMod val="75000"/>
                    </a:schemeClr>
                  </a:solidFill>
                </a:rPr>
                <a:t>Dismiss</a:t>
              </a:r>
            </a:p>
          </p:txBody>
        </p:sp>
        <p:sp>
          <p:nvSpPr>
            <p:cNvPr id="19" name="TextBox 18"/>
            <p:cNvSpPr txBox="1"/>
            <p:nvPr/>
          </p:nvSpPr>
          <p:spPr>
            <a:xfrm>
              <a:off x="6800914" y="3054519"/>
              <a:ext cx="1676400" cy="169277"/>
            </a:xfrm>
            <a:prstGeom prst="rect">
              <a:avLst/>
            </a:prstGeom>
            <a:noFill/>
          </p:spPr>
          <p:txBody>
            <a:bodyPr wrap="square" rtlCol="0">
              <a:spAutoFit/>
            </a:bodyPr>
            <a:lstStyle/>
            <a:p>
              <a:r>
                <a:rPr lang="en-US" sz="500" b="1" dirty="0">
                  <a:solidFill>
                    <a:schemeClr val="tx1">
                      <a:lumMod val="50000"/>
                    </a:schemeClr>
                  </a:solidFill>
                </a:rPr>
                <a:t>PerfectChoice – ID:  New Organism Identified</a:t>
              </a:r>
            </a:p>
          </p:txBody>
        </p:sp>
        <p:sp>
          <p:nvSpPr>
            <p:cNvPr id="20" name="Rectangle 19"/>
            <p:cNvSpPr/>
            <p:nvPr/>
          </p:nvSpPr>
          <p:spPr>
            <a:xfrm>
              <a:off x="8636743" y="4271018"/>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PerfectChoice OPTIONS</a:t>
              </a:r>
            </a:p>
            <a:p>
              <a:r>
                <a:rPr lang="en-US" sz="500" i="1" dirty="0">
                  <a:solidFill>
                    <a:schemeClr val="tx1">
                      <a:lumMod val="50000"/>
                    </a:schemeClr>
                  </a:solidFill>
                </a:rPr>
                <a:t>Premier Memorial Hospital – Last 12 mos.</a:t>
              </a:r>
            </a:p>
            <a:p>
              <a:endParaRPr lang="en-US" sz="500" dirty="0">
                <a:solidFill>
                  <a:schemeClr val="tx1">
                    <a:lumMod val="50000"/>
                  </a:schemeClr>
                </a:solidFill>
              </a:endParaRPr>
            </a:p>
            <a:p>
              <a:r>
                <a:rPr lang="en-US" sz="600" b="1" i="1" dirty="0">
                  <a:solidFill>
                    <a:schemeClr val="tx1">
                      <a:lumMod val="50000"/>
                    </a:schemeClr>
                  </a:solidFill>
                </a:rPr>
                <a:t>E.Coli - </a:t>
              </a:r>
              <a:r>
                <a:rPr lang="en-US" sz="600" b="1" dirty="0">
                  <a:solidFill>
                    <a:schemeClr val="tx1">
                      <a:lumMod val="50000"/>
                    </a:schemeClr>
                  </a:solidFill>
                </a:rPr>
                <a:t>Specimen Source Blood</a:t>
              </a:r>
            </a:p>
            <a:p>
              <a:endParaRPr lang="en-US" sz="500" dirty="0">
                <a:solidFill>
                  <a:schemeClr val="tx1"/>
                </a:solidFill>
              </a:endParaRPr>
            </a:p>
            <a:p>
              <a:r>
                <a:rPr lang="en-US" sz="500" b="1" dirty="0">
                  <a:solidFill>
                    <a:schemeClr val="tx1">
                      <a:lumMod val="50000"/>
                    </a:schemeClr>
                  </a:solidFill>
                </a:rPr>
                <a:t>Antibiotic Medications </a:t>
              </a:r>
              <a:r>
                <a:rPr lang="en-US" sz="500" dirty="0">
                  <a:solidFill>
                    <a:srgbClr val="3498DB"/>
                  </a:solidFill>
                </a:rPr>
                <a:t>(% Susceptible)</a:t>
              </a:r>
            </a:p>
            <a:p>
              <a:r>
                <a:rPr lang="en-US" sz="500" dirty="0">
                  <a:solidFill>
                    <a:schemeClr val="tx1"/>
                  </a:solidFill>
                </a:rPr>
                <a:t>Ampicillin-Sulbactam </a:t>
              </a:r>
              <a:r>
                <a:rPr lang="en-US" sz="500" dirty="0">
                  <a:solidFill>
                    <a:srgbClr val="3498DB"/>
                  </a:solidFill>
                </a:rPr>
                <a:t>(93%)*</a:t>
              </a:r>
            </a:p>
            <a:p>
              <a:r>
                <a:rPr lang="en-US" sz="500" dirty="0">
                  <a:solidFill>
                    <a:schemeClr val="tx1"/>
                  </a:solidFill>
                </a:rPr>
                <a:t>Levofloxacin </a:t>
              </a:r>
              <a:r>
                <a:rPr lang="en-US" sz="500" dirty="0">
                  <a:solidFill>
                    <a:srgbClr val="3498DB"/>
                  </a:solidFill>
                </a:rPr>
                <a:t>(88%)*</a:t>
              </a:r>
            </a:p>
            <a:p>
              <a:r>
                <a:rPr lang="en-US" sz="500" dirty="0">
                  <a:solidFill>
                    <a:schemeClr val="tx1"/>
                  </a:solidFill>
                </a:rPr>
                <a:t>Cefazolin</a:t>
              </a:r>
              <a:r>
                <a:rPr lang="en-US" sz="500" dirty="0">
                  <a:solidFill>
                    <a:srgbClr val="3498DB"/>
                  </a:solidFill>
                </a:rPr>
                <a:t> (79%)*</a:t>
              </a:r>
            </a:p>
            <a:p>
              <a:r>
                <a:rPr lang="en-US" sz="500" dirty="0">
                  <a:solidFill>
                    <a:schemeClr val="tx1"/>
                  </a:solidFill>
                </a:rPr>
                <a:t>SMX-TMP </a:t>
              </a:r>
              <a:r>
                <a:rPr lang="en-US" sz="500" dirty="0">
                  <a:solidFill>
                    <a:srgbClr val="3498DB"/>
                  </a:solidFill>
                </a:rPr>
                <a:t>(76%)*</a:t>
              </a:r>
            </a:p>
            <a:p>
              <a:r>
                <a:rPr lang="en-US" sz="500" dirty="0">
                  <a:solidFill>
                    <a:schemeClr val="tx1"/>
                  </a:solidFill>
                </a:rPr>
                <a:t>Gentamicin </a:t>
              </a:r>
              <a:r>
                <a:rPr lang="en-US" sz="500" dirty="0">
                  <a:solidFill>
                    <a:srgbClr val="3498DB"/>
                  </a:solidFill>
                </a:rPr>
                <a:t>(73%)*</a:t>
              </a:r>
            </a:p>
            <a:p>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grpSp>
      <p:sp>
        <p:nvSpPr>
          <p:cNvPr id="38" name="TextBox 37"/>
          <p:cNvSpPr txBox="1"/>
          <p:nvPr/>
        </p:nvSpPr>
        <p:spPr>
          <a:xfrm>
            <a:off x="319254" y="2025042"/>
            <a:ext cx="2066326" cy="369332"/>
          </a:xfrm>
          <a:prstGeom prst="rect">
            <a:avLst/>
          </a:prstGeom>
          <a:noFill/>
        </p:spPr>
        <p:txBody>
          <a:bodyPr wrap="square" rtlCol="0">
            <a:spAutoFit/>
          </a:bodyPr>
          <a:lstStyle/>
          <a:p>
            <a:r>
              <a:rPr lang="en-US" b="1" dirty="0">
                <a:solidFill>
                  <a:schemeClr val="bg1"/>
                </a:solidFill>
                <a:latin typeface="Arial" charset="0"/>
                <a:ea typeface="Arial" charset="0"/>
                <a:cs typeface="Arial" charset="0"/>
              </a:rPr>
              <a:t>IDENTIFY.</a:t>
            </a:r>
          </a:p>
        </p:txBody>
      </p:sp>
      <p:sp>
        <p:nvSpPr>
          <p:cNvPr id="40" name="TextBox 39"/>
          <p:cNvSpPr txBox="1"/>
          <p:nvPr/>
        </p:nvSpPr>
        <p:spPr>
          <a:xfrm>
            <a:off x="4027862" y="2025042"/>
            <a:ext cx="2066326" cy="369332"/>
          </a:xfrm>
          <a:prstGeom prst="rect">
            <a:avLst/>
          </a:prstGeom>
        </p:spPr>
        <p:txBody>
          <a:bodyPr wrap="square" rtlCol="0">
            <a:spAutoFit/>
          </a:bodyPr>
          <a:lstStyle/>
          <a:p>
            <a:r>
              <a:rPr lang="en-US" b="1" dirty="0">
                <a:solidFill>
                  <a:schemeClr val="bg1"/>
                </a:solidFill>
                <a:latin typeface="Arial" charset="0"/>
                <a:ea typeface="Arial" charset="0"/>
                <a:cs typeface="Arial" charset="0"/>
              </a:rPr>
              <a:t>DECIDE.</a:t>
            </a:r>
          </a:p>
        </p:txBody>
      </p:sp>
      <p:sp>
        <p:nvSpPr>
          <p:cNvPr id="41" name="TextBox 40"/>
          <p:cNvSpPr txBox="1"/>
          <p:nvPr/>
        </p:nvSpPr>
        <p:spPr>
          <a:xfrm>
            <a:off x="7886338" y="2025042"/>
            <a:ext cx="2066326" cy="369332"/>
          </a:xfrm>
          <a:prstGeom prst="rect">
            <a:avLst/>
          </a:prstGeom>
        </p:spPr>
        <p:txBody>
          <a:bodyPr wrap="square" rtlCol="0">
            <a:spAutoFit/>
          </a:bodyPr>
          <a:lstStyle/>
          <a:p>
            <a:r>
              <a:rPr lang="en-US" b="1" dirty="0">
                <a:solidFill>
                  <a:schemeClr val="bg1"/>
                </a:solidFill>
                <a:latin typeface="Arial" charset="0"/>
                <a:ea typeface="Arial" charset="0"/>
                <a:cs typeface="Arial" charset="0"/>
              </a:rPr>
              <a:t>ACT.</a:t>
            </a:r>
          </a:p>
        </p:txBody>
      </p:sp>
      <p:sp>
        <p:nvSpPr>
          <p:cNvPr id="43" name="Title 1"/>
          <p:cNvSpPr txBox="1">
            <a:spLocks/>
          </p:cNvSpPr>
          <p:nvPr/>
        </p:nvSpPr>
        <p:spPr>
          <a:xfrm>
            <a:off x="7952756" y="5070764"/>
            <a:ext cx="3310165" cy="463497"/>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dirty="0">
                <a:solidFill>
                  <a:schemeClr val="bg1"/>
                </a:solidFill>
                <a:latin typeface="Arial" panose="020B0604020202020204" pitchFamily="34" charset="0"/>
                <a:cs typeface="Arial" panose="020B0604020202020204" pitchFamily="34" charset="0"/>
              </a:rPr>
              <a:t>Access the EMR to make the appropriate medication order decisions.</a:t>
            </a:r>
            <a:endParaRPr lang="en-US" sz="300" dirty="0">
              <a:solidFill>
                <a:srgbClr val="B4D28C"/>
              </a:solidFill>
              <a:latin typeface="Arial" panose="020B0604020202020204" pitchFamily="34" charset="0"/>
              <a:cs typeface="Arial" panose="020B0604020202020204" pitchFamily="34" charset="0"/>
            </a:endParaRPr>
          </a:p>
        </p:txBody>
      </p:sp>
      <p:grpSp>
        <p:nvGrpSpPr>
          <p:cNvPr id="47" name="Group 46"/>
          <p:cNvGrpSpPr/>
          <p:nvPr/>
        </p:nvGrpSpPr>
        <p:grpSpPr>
          <a:xfrm>
            <a:off x="7952756" y="2444735"/>
            <a:ext cx="3651704" cy="2578821"/>
            <a:chOff x="6732877" y="3054519"/>
            <a:chExt cx="3651704" cy="2578821"/>
          </a:xfrm>
          <a:effectLst>
            <a:outerShdw blurRad="50800" dist="38100" dir="5400000" algn="t" rotWithShape="0">
              <a:prstClr val="black">
                <a:alpha val="40000"/>
              </a:prstClr>
            </a:outerShdw>
          </a:effectLst>
        </p:grpSpPr>
        <p:sp>
          <p:nvSpPr>
            <p:cNvPr id="48" name="Rectangle 47"/>
            <p:cNvSpPr/>
            <p:nvPr/>
          </p:nvSpPr>
          <p:spPr>
            <a:xfrm>
              <a:off x="6732877" y="3084040"/>
              <a:ext cx="3310164" cy="2549300"/>
            </a:xfrm>
            <a:prstGeom prst="rect">
              <a:avLst/>
            </a:prstGeom>
            <a:solidFill>
              <a:srgbClr val="FEF8F8"/>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6732877" y="3084041"/>
              <a:ext cx="3310164" cy="110234"/>
            </a:xfrm>
            <a:prstGeom prst="rect">
              <a:avLst/>
            </a:prstGeom>
            <a:solidFill>
              <a:srgbClr val="B2D0E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78530" t="52016" r="19252" b="46135"/>
            <a:stretch/>
          </p:blipFill>
          <p:spPr bwMode="auto">
            <a:xfrm>
              <a:off x="9868870" y="3099878"/>
              <a:ext cx="174171" cy="81644"/>
            </a:xfrm>
            <a:prstGeom prst="rect">
              <a:avLst/>
            </a:prstGeom>
            <a:noFill/>
            <a:extLst>
              <a:ext uri="{909E8E84-426E-40dd-AFC4-6F175D3DCCD1}">
                <a14:hiddenFill xmlns="" xmlns:a14="http://schemas.microsoft.com/office/drawing/2010/main">
                  <a:solidFill>
                    <a:srgbClr val="FFFFFF"/>
                  </a:solidFill>
                </a14:hiddenFill>
              </a:ext>
            </a:extLst>
          </p:spPr>
        </p:pic>
        <p:pic>
          <p:nvPicPr>
            <p:cNvPr id="51"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52235" t="51965" r="46518" b="46011"/>
            <a:stretch/>
          </p:blipFill>
          <p:spPr bwMode="auto">
            <a:xfrm>
              <a:off x="6751928" y="3099878"/>
              <a:ext cx="97972" cy="89316"/>
            </a:xfrm>
            <a:prstGeom prst="rect">
              <a:avLst/>
            </a:prstGeom>
            <a:noFill/>
            <a:extLst>
              <a:ext uri="{909E8E84-426E-40dd-AFC4-6F175D3DCCD1}">
                <a14:hiddenFill xmlns="" xmlns:a14="http://schemas.microsoft.com/office/drawing/2010/main">
                  <a:solidFill>
                    <a:srgbClr val="FFFFFF"/>
                  </a:solidFill>
                </a14:hiddenFill>
              </a:ext>
            </a:extLst>
          </p:spPr>
        </p:pic>
        <p:sp>
          <p:nvSpPr>
            <p:cNvPr id="52" name="TextBox 51"/>
            <p:cNvSpPr txBox="1"/>
            <p:nvPr/>
          </p:nvSpPr>
          <p:spPr>
            <a:xfrm>
              <a:off x="6899564" y="3201291"/>
              <a:ext cx="2969306" cy="1231106"/>
            </a:xfrm>
            <a:prstGeom prst="rect">
              <a:avLst/>
            </a:prstGeom>
            <a:noFill/>
          </p:spPr>
          <p:txBody>
            <a:bodyPr wrap="square" rtlCol="0">
              <a:spAutoFit/>
            </a:bodyPr>
            <a:lstStyle/>
            <a:p>
              <a:r>
                <a:rPr lang="en-US" sz="600" b="1" dirty="0">
                  <a:solidFill>
                    <a:schemeClr val="tx1">
                      <a:lumMod val="50000"/>
                    </a:schemeClr>
                  </a:solidFill>
                </a:rPr>
                <a:t>STEVENSON, LAURA</a:t>
              </a:r>
            </a:p>
            <a:p>
              <a:pPr defTabSz="685800"/>
              <a:r>
                <a:rPr lang="en-US" sz="500" dirty="0">
                  <a:solidFill>
                    <a:schemeClr val="tx1">
                      <a:lumMod val="50000"/>
                    </a:schemeClr>
                  </a:solidFill>
                </a:rPr>
                <a:t>Age: 4 years 		CrCl: &gt;100mL/min</a:t>
              </a:r>
            </a:p>
            <a:p>
              <a:pPr defTabSz="685800">
                <a:tabLst>
                  <a:tab pos="1371600" algn="l"/>
                </a:tabLst>
              </a:pPr>
              <a:r>
                <a:rPr lang="en-US" sz="500" dirty="0">
                  <a:solidFill>
                    <a:schemeClr val="tx1">
                      <a:lumMod val="50000"/>
                    </a:schemeClr>
                  </a:solidFill>
                </a:rPr>
                <a:t>Allergies: No Known Allergies 	SCr: 0.9gm/dL</a:t>
              </a:r>
            </a:p>
            <a:p>
              <a:r>
                <a:rPr lang="en-US" sz="500" dirty="0">
                  <a:solidFill>
                    <a:schemeClr val="tx1">
                      <a:lumMod val="50000"/>
                    </a:schemeClr>
                  </a:solidFill>
                </a:rPr>
                <a:t>Previous Admit: 01/18/13</a:t>
              </a:r>
            </a:p>
            <a:p>
              <a:endParaRPr lang="en-US" sz="700" dirty="0">
                <a:solidFill>
                  <a:schemeClr val="tx1">
                    <a:lumMod val="50000"/>
                  </a:schemeClr>
                </a:solidFill>
              </a:endParaRPr>
            </a:p>
            <a:p>
              <a:r>
                <a:rPr lang="en-US" sz="600" b="1" dirty="0">
                  <a:solidFill>
                    <a:schemeClr val="tx1">
                      <a:lumMod val="50000"/>
                    </a:schemeClr>
                  </a:solidFill>
                </a:rPr>
                <a:t>NEW CULTURE INFORMATION</a:t>
              </a:r>
              <a:endParaRPr lang="en-US" sz="500" b="1" dirty="0">
                <a:solidFill>
                  <a:schemeClr val="tx1">
                    <a:lumMod val="50000"/>
                  </a:schemeClr>
                </a:solidFill>
              </a:endParaRPr>
            </a:p>
            <a:p>
              <a:r>
                <a:rPr lang="en-US" sz="500" dirty="0">
                  <a:solidFill>
                    <a:schemeClr val="tx1">
                      <a:lumMod val="50000"/>
                    </a:schemeClr>
                  </a:solidFill>
                </a:rPr>
                <a:t>12/22/14 08:45</a:t>
              </a:r>
            </a:p>
            <a:p>
              <a:r>
                <a:rPr lang="en-US" sz="500" dirty="0">
                  <a:solidFill>
                    <a:schemeClr val="tx1">
                      <a:lumMod val="50000"/>
                    </a:schemeClr>
                  </a:solidFill>
                </a:rPr>
                <a:t>Specimen ID: 00564783</a:t>
              </a:r>
            </a:p>
            <a:p>
              <a:r>
                <a:rPr lang="en-US" sz="500" dirty="0">
                  <a:solidFill>
                    <a:schemeClr val="tx1">
                      <a:lumMod val="50000"/>
                    </a:schemeClr>
                  </a:solidFill>
                </a:rPr>
                <a:t>Status: Prelim</a:t>
              </a:r>
            </a:p>
            <a:p>
              <a:endParaRPr lang="en-US" sz="200" dirty="0">
                <a:solidFill>
                  <a:schemeClr val="tx1">
                    <a:lumMod val="50000"/>
                  </a:schemeClr>
                </a:solidFill>
              </a:endParaRPr>
            </a:p>
            <a:p>
              <a:r>
                <a:rPr lang="en-US" sz="600" dirty="0">
                  <a:solidFill>
                    <a:schemeClr val="tx1">
                      <a:lumMod val="50000"/>
                    </a:schemeClr>
                  </a:solidFill>
                </a:rPr>
                <a:t>Culture: </a:t>
              </a:r>
              <a:r>
                <a:rPr lang="en-US" sz="600" b="1" dirty="0">
                  <a:solidFill>
                    <a:schemeClr val="accent1"/>
                  </a:solidFill>
                </a:rPr>
                <a:t>Blood</a:t>
              </a:r>
            </a:p>
            <a:p>
              <a:r>
                <a:rPr lang="en-US" sz="600" dirty="0">
                  <a:solidFill>
                    <a:schemeClr val="tx1">
                      <a:lumMod val="50000"/>
                    </a:schemeClr>
                  </a:solidFill>
                </a:rPr>
                <a:t>Result: </a:t>
              </a:r>
              <a:r>
                <a:rPr lang="en-US" sz="600" b="1" i="1" dirty="0">
                  <a:solidFill>
                    <a:schemeClr val="accent1"/>
                  </a:solidFill>
                </a:rPr>
                <a:t>E.Coli</a:t>
              </a:r>
            </a:p>
            <a:p>
              <a:endParaRPr lang="en-US" sz="200" dirty="0"/>
            </a:p>
            <a:p>
              <a:endParaRPr lang="en-US" sz="700" dirty="0"/>
            </a:p>
          </p:txBody>
        </p:sp>
        <p:sp>
          <p:nvSpPr>
            <p:cNvPr id="53" name="Rounded Rectangle 52"/>
            <p:cNvSpPr/>
            <p:nvPr/>
          </p:nvSpPr>
          <p:spPr>
            <a:xfrm>
              <a:off x="9269022" y="5390570"/>
              <a:ext cx="483280" cy="109537"/>
            </a:xfrm>
            <a:prstGeom prst="roundRect">
              <a:avLst/>
            </a:prstGeom>
            <a:solidFill>
              <a:schemeClr val="bg1">
                <a:lumMod val="95000"/>
              </a:schemeClr>
            </a:solidFill>
            <a:ln w="6350">
              <a:solidFill>
                <a:schemeClr val="bg1">
                  <a:lumMod val="50000"/>
                </a:schemeClr>
              </a:solidFill>
            </a:ln>
            <a:effectLst>
              <a:glow rad="254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p:cNvSpPr/>
            <p:nvPr/>
          </p:nvSpPr>
          <p:spPr>
            <a:xfrm>
              <a:off x="6899564" y="4247453"/>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ID SUMMARY</a:t>
              </a:r>
            </a:p>
            <a:p>
              <a:r>
                <a:rPr lang="en-US" sz="500" dirty="0">
                  <a:solidFill>
                    <a:srgbClr val="3498DB"/>
                  </a:solidFill>
                </a:rPr>
                <a:t>Microbiology</a:t>
              </a:r>
              <a:r>
                <a:rPr lang="en-US" sz="500" i="1" dirty="0">
                  <a:solidFill>
                    <a:schemeClr val="tx1"/>
                  </a:solidFill>
                </a:rPr>
                <a:t> </a:t>
              </a:r>
            </a:p>
            <a:p>
              <a:r>
                <a:rPr lang="en-US" sz="500" dirty="0">
                  <a:solidFill>
                    <a:schemeClr val="tx1"/>
                  </a:solidFill>
                </a:rPr>
                <a:t>012/20/14  Urine Culture:  </a:t>
              </a:r>
              <a:r>
                <a:rPr lang="en-US" sz="500" i="1" dirty="0">
                  <a:solidFill>
                    <a:schemeClr val="tx1"/>
                  </a:solidFill>
                </a:rPr>
                <a:t>E.coli</a:t>
              </a:r>
            </a:p>
            <a:p>
              <a:endParaRPr lang="en-US" sz="200" dirty="0">
                <a:solidFill>
                  <a:schemeClr val="tx1"/>
                </a:solidFill>
              </a:endParaRPr>
            </a:p>
            <a:p>
              <a:r>
                <a:rPr lang="en-US" sz="500" dirty="0">
                  <a:solidFill>
                    <a:srgbClr val="3498DB"/>
                  </a:solidFill>
                </a:rPr>
                <a:t>Antibiotic Medications:</a:t>
              </a:r>
            </a:p>
            <a:p>
              <a:r>
                <a:rPr lang="en-US" sz="500" dirty="0">
                  <a:solidFill>
                    <a:schemeClr val="tx1"/>
                  </a:solidFill>
                </a:rPr>
                <a:t>01/24/13 – 01/25/13  Amoxicillin-clavulanate 150mg PO q8h</a:t>
              </a:r>
            </a:p>
            <a:p>
              <a:endParaRPr lang="en-US" sz="200" dirty="0">
                <a:solidFill>
                  <a:schemeClr val="tx1"/>
                </a:solidFill>
              </a:endParaRPr>
            </a:p>
            <a:p>
              <a:r>
                <a:rPr lang="en-US" sz="500" dirty="0">
                  <a:solidFill>
                    <a:srgbClr val="3498DB"/>
                  </a:solidFill>
                </a:rPr>
                <a:t>Flags:</a:t>
              </a:r>
            </a:p>
            <a:p>
              <a:r>
                <a:rPr lang="en-US" sz="500" dirty="0">
                  <a:solidFill>
                    <a:schemeClr val="tx1"/>
                  </a:solidFill>
                </a:rPr>
                <a:t>Community-acquired infection</a:t>
              </a:r>
            </a:p>
            <a:p>
              <a:r>
                <a:rPr lang="en-US" sz="500" dirty="0">
                  <a:solidFill>
                    <a:schemeClr val="tx1"/>
                  </a:solidFill>
                </a:rPr>
                <a:t>Isolation</a:t>
              </a:r>
            </a:p>
            <a:p>
              <a:endParaRPr lang="en-US" sz="200" dirty="0">
                <a:solidFill>
                  <a:srgbClr val="3498DB"/>
                </a:solidFill>
              </a:endParaRPr>
            </a:p>
            <a:p>
              <a:r>
                <a:rPr lang="en-US" sz="500" dirty="0">
                  <a:solidFill>
                    <a:srgbClr val="3498DB"/>
                  </a:solidFill>
                </a:rPr>
                <a:t>NHSN Documentation:</a:t>
              </a:r>
            </a:p>
            <a:p>
              <a:r>
                <a:rPr lang="en-US" sz="500" dirty="0">
                  <a:solidFill>
                    <a:schemeClr val="tx1"/>
                  </a:solidFill>
                </a:rPr>
                <a:t>None</a:t>
              </a:r>
              <a:br>
                <a:rPr lang="en-US" sz="500" dirty="0">
                  <a:solidFill>
                    <a:schemeClr val="tx1"/>
                  </a:solidFill>
                </a:rPr>
              </a:br>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cxnSp>
          <p:nvCxnSpPr>
            <p:cNvPr id="55" name="Straight Connector 54"/>
            <p:cNvCxnSpPr/>
            <p:nvPr/>
          </p:nvCxnSpPr>
          <p:spPr>
            <a:xfrm>
              <a:off x="6990052" y="3634678"/>
              <a:ext cx="27622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990052" y="4247454"/>
              <a:ext cx="2762250" cy="0"/>
            </a:xfrm>
            <a:prstGeom prst="line">
              <a:avLst/>
            </a:prstGeom>
          </p:spPr>
          <p:style>
            <a:lnRef idx="1">
              <a:schemeClr val="accent1"/>
            </a:lnRef>
            <a:fillRef idx="0">
              <a:schemeClr val="accent1"/>
            </a:fillRef>
            <a:effectRef idx="0">
              <a:schemeClr val="accent1"/>
            </a:effectRef>
            <a:fontRef idx="minor">
              <a:schemeClr val="tx1"/>
            </a:fontRef>
          </p:style>
        </p:cxnSp>
        <p:sp>
          <p:nvSpPr>
            <p:cNvPr id="57" name="Rounded Rectangle 56"/>
            <p:cNvSpPr/>
            <p:nvPr/>
          </p:nvSpPr>
          <p:spPr>
            <a:xfrm>
              <a:off x="9269022" y="5390569"/>
              <a:ext cx="483280" cy="109537"/>
            </a:xfrm>
            <a:prstGeom prst="roundRect">
              <a:avLst/>
            </a:prstGeom>
            <a:solidFill>
              <a:srgbClr val="0070C0"/>
            </a:solidFill>
            <a:ln w="6350">
              <a:solidFill>
                <a:schemeClr val="bg1">
                  <a:lumMod val="50000"/>
                </a:schemeClr>
              </a:solidFill>
            </a:ln>
            <a:effectLst>
              <a:glow rad="12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400" dirty="0">
                  <a:solidFill>
                    <a:schemeClr val="bg1"/>
                  </a:solidFill>
                </a:rPr>
                <a:t>Change Orders</a:t>
              </a:r>
            </a:p>
          </p:txBody>
        </p:sp>
        <p:sp>
          <p:nvSpPr>
            <p:cNvPr id="58" name="Rounded Rectangle 57"/>
            <p:cNvSpPr/>
            <p:nvPr/>
          </p:nvSpPr>
          <p:spPr>
            <a:xfrm>
              <a:off x="8647402" y="5384658"/>
              <a:ext cx="483280" cy="109537"/>
            </a:xfrm>
            <a:prstGeom prst="roundRect">
              <a:avLst/>
            </a:prstGeom>
            <a:solidFill>
              <a:schemeClr val="bg1">
                <a:lumMod val="85000"/>
              </a:schemeClr>
            </a:solidFill>
            <a:ln w="635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chemeClr val="tx1">
                      <a:lumMod val="75000"/>
                    </a:schemeClr>
                  </a:solidFill>
                </a:rPr>
                <a:t>Dismiss</a:t>
              </a:r>
            </a:p>
          </p:txBody>
        </p:sp>
        <p:sp>
          <p:nvSpPr>
            <p:cNvPr id="59" name="TextBox 58"/>
            <p:cNvSpPr txBox="1"/>
            <p:nvPr/>
          </p:nvSpPr>
          <p:spPr>
            <a:xfrm>
              <a:off x="6800914" y="3054519"/>
              <a:ext cx="1676400" cy="169277"/>
            </a:xfrm>
            <a:prstGeom prst="rect">
              <a:avLst/>
            </a:prstGeom>
            <a:noFill/>
          </p:spPr>
          <p:txBody>
            <a:bodyPr wrap="square" rtlCol="0">
              <a:spAutoFit/>
            </a:bodyPr>
            <a:lstStyle/>
            <a:p>
              <a:r>
                <a:rPr lang="en-US" sz="500" b="1" dirty="0">
                  <a:solidFill>
                    <a:schemeClr val="tx1">
                      <a:lumMod val="50000"/>
                    </a:schemeClr>
                  </a:solidFill>
                </a:rPr>
                <a:t>PerfectChoice – ID:  New Organism Identified</a:t>
              </a:r>
            </a:p>
          </p:txBody>
        </p:sp>
        <p:sp>
          <p:nvSpPr>
            <p:cNvPr id="60" name="Rectangle 59"/>
            <p:cNvSpPr/>
            <p:nvPr/>
          </p:nvSpPr>
          <p:spPr>
            <a:xfrm>
              <a:off x="8636743" y="4271018"/>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PerfectChoice OPTIONS</a:t>
              </a:r>
            </a:p>
            <a:p>
              <a:r>
                <a:rPr lang="en-US" sz="500" i="1" dirty="0">
                  <a:solidFill>
                    <a:schemeClr val="tx1">
                      <a:lumMod val="50000"/>
                    </a:schemeClr>
                  </a:solidFill>
                </a:rPr>
                <a:t>Premier Memorial Hospital – Last 12 mos.</a:t>
              </a:r>
            </a:p>
            <a:p>
              <a:endParaRPr lang="en-US" sz="500" dirty="0">
                <a:solidFill>
                  <a:schemeClr val="tx1">
                    <a:lumMod val="50000"/>
                  </a:schemeClr>
                </a:solidFill>
              </a:endParaRPr>
            </a:p>
            <a:p>
              <a:r>
                <a:rPr lang="en-US" sz="600" b="1" i="1" dirty="0">
                  <a:solidFill>
                    <a:schemeClr val="tx1">
                      <a:lumMod val="50000"/>
                    </a:schemeClr>
                  </a:solidFill>
                </a:rPr>
                <a:t>E.Coli - </a:t>
              </a:r>
              <a:r>
                <a:rPr lang="en-US" sz="600" b="1" dirty="0">
                  <a:solidFill>
                    <a:schemeClr val="tx1">
                      <a:lumMod val="50000"/>
                    </a:schemeClr>
                  </a:solidFill>
                </a:rPr>
                <a:t>Specimen Source Blood</a:t>
              </a:r>
            </a:p>
            <a:p>
              <a:endParaRPr lang="en-US" sz="500" dirty="0">
                <a:solidFill>
                  <a:schemeClr val="tx1"/>
                </a:solidFill>
              </a:endParaRPr>
            </a:p>
            <a:p>
              <a:r>
                <a:rPr lang="en-US" sz="500" b="1" dirty="0">
                  <a:solidFill>
                    <a:schemeClr val="tx1">
                      <a:lumMod val="50000"/>
                    </a:schemeClr>
                  </a:solidFill>
                </a:rPr>
                <a:t>Antibiotic Medications </a:t>
              </a:r>
              <a:r>
                <a:rPr lang="en-US" sz="500" dirty="0">
                  <a:solidFill>
                    <a:srgbClr val="3498DB"/>
                  </a:solidFill>
                </a:rPr>
                <a:t>(% Susceptible)</a:t>
              </a:r>
            </a:p>
            <a:p>
              <a:r>
                <a:rPr lang="en-US" sz="500" dirty="0">
                  <a:solidFill>
                    <a:schemeClr val="tx1"/>
                  </a:solidFill>
                </a:rPr>
                <a:t>Ampicillin-Sulbactam </a:t>
              </a:r>
              <a:r>
                <a:rPr lang="en-US" sz="500" dirty="0">
                  <a:solidFill>
                    <a:srgbClr val="3498DB"/>
                  </a:solidFill>
                </a:rPr>
                <a:t>(93%)*</a:t>
              </a:r>
            </a:p>
            <a:p>
              <a:r>
                <a:rPr lang="en-US" sz="500" dirty="0">
                  <a:solidFill>
                    <a:schemeClr val="tx1"/>
                  </a:solidFill>
                </a:rPr>
                <a:t>Levofloxacin </a:t>
              </a:r>
              <a:r>
                <a:rPr lang="en-US" sz="500" dirty="0">
                  <a:solidFill>
                    <a:srgbClr val="3498DB"/>
                  </a:solidFill>
                </a:rPr>
                <a:t>(88%)*</a:t>
              </a:r>
            </a:p>
            <a:p>
              <a:r>
                <a:rPr lang="en-US" sz="500" dirty="0">
                  <a:solidFill>
                    <a:schemeClr val="tx1"/>
                  </a:solidFill>
                </a:rPr>
                <a:t>Cefazolin</a:t>
              </a:r>
              <a:r>
                <a:rPr lang="en-US" sz="500" dirty="0">
                  <a:solidFill>
                    <a:srgbClr val="3498DB"/>
                  </a:solidFill>
                </a:rPr>
                <a:t> (79%)*</a:t>
              </a:r>
            </a:p>
            <a:p>
              <a:r>
                <a:rPr lang="en-US" sz="500" dirty="0">
                  <a:solidFill>
                    <a:schemeClr val="tx1"/>
                  </a:solidFill>
                </a:rPr>
                <a:t>SMX-TMP </a:t>
              </a:r>
              <a:r>
                <a:rPr lang="en-US" sz="500" dirty="0">
                  <a:solidFill>
                    <a:srgbClr val="3498DB"/>
                  </a:solidFill>
                </a:rPr>
                <a:t>(76%)*</a:t>
              </a:r>
            </a:p>
            <a:p>
              <a:r>
                <a:rPr lang="en-US" sz="500" dirty="0">
                  <a:solidFill>
                    <a:schemeClr val="tx1"/>
                  </a:solidFill>
                </a:rPr>
                <a:t>Gentamicin </a:t>
              </a:r>
              <a:r>
                <a:rPr lang="en-US" sz="500" dirty="0">
                  <a:solidFill>
                    <a:srgbClr val="3498DB"/>
                  </a:solidFill>
                </a:rPr>
                <a:t>(73%)*</a:t>
              </a:r>
            </a:p>
            <a:p>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grpSp>
      <p:grpSp>
        <p:nvGrpSpPr>
          <p:cNvPr id="63" name="Group 62"/>
          <p:cNvGrpSpPr/>
          <p:nvPr/>
        </p:nvGrpSpPr>
        <p:grpSpPr>
          <a:xfrm>
            <a:off x="386651" y="2423638"/>
            <a:ext cx="3267649" cy="1216973"/>
            <a:chOff x="386651" y="2444737"/>
            <a:chExt cx="3267649" cy="1216973"/>
          </a:xfrm>
        </p:grpSpPr>
        <p:sp>
          <p:nvSpPr>
            <p:cNvPr id="39" name="Rectangle 38"/>
            <p:cNvSpPr/>
            <p:nvPr/>
          </p:nvSpPr>
          <p:spPr>
            <a:xfrm>
              <a:off x="386651" y="2444737"/>
              <a:ext cx="3218663" cy="1216498"/>
            </a:xfrm>
            <a:prstGeom prst="rect">
              <a:avLst/>
            </a:prstGeom>
            <a:solidFill>
              <a:schemeClr val="bg1"/>
            </a:solidFill>
            <a:ln>
              <a:solidFill>
                <a:schemeClr val="bg1">
                  <a:lumMod val="9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lumMod val="50000"/>
                  </a:schemeClr>
                </a:solidFill>
              </a:endParaRPr>
            </a:p>
          </p:txBody>
        </p:sp>
        <p:sp>
          <p:nvSpPr>
            <p:cNvPr id="44" name="TextBox 43"/>
            <p:cNvSpPr txBox="1"/>
            <p:nvPr/>
          </p:nvSpPr>
          <p:spPr>
            <a:xfrm>
              <a:off x="595868" y="2584492"/>
              <a:ext cx="3058432" cy="1077218"/>
            </a:xfrm>
            <a:prstGeom prst="rect">
              <a:avLst/>
            </a:prstGeom>
            <a:noFill/>
          </p:spPr>
          <p:txBody>
            <a:bodyPr wrap="square" rtlCol="0">
              <a:spAutoFit/>
            </a:bodyPr>
            <a:lstStyle/>
            <a:p>
              <a:r>
                <a:rPr lang="en-US" sz="800" dirty="0">
                  <a:solidFill>
                    <a:srgbClr val="00B0F0"/>
                  </a:solidFill>
                  <a:latin typeface="Arial" panose="020B0604020202020204" pitchFamily="34" charset="0"/>
                  <a:cs typeface="Arial" panose="020B0604020202020204" pitchFamily="34" charset="0"/>
                </a:rPr>
                <a:t>PerfectChoice Notification: Based on new culture information and facility </a:t>
              </a:r>
              <a:r>
                <a:rPr lang="en-US" sz="800" dirty="0" err="1">
                  <a:solidFill>
                    <a:srgbClr val="00B0F0"/>
                  </a:solidFill>
                  <a:latin typeface="Arial" panose="020B0604020202020204" pitchFamily="34" charset="0"/>
                  <a:cs typeface="Arial" panose="020B0604020202020204" pitchFamily="34" charset="0"/>
                </a:rPr>
                <a:t>antibiogram</a:t>
              </a:r>
              <a:r>
                <a:rPr lang="en-US" sz="800" dirty="0">
                  <a:solidFill>
                    <a:srgbClr val="00B0F0"/>
                  </a:solidFill>
                  <a:latin typeface="Arial" panose="020B0604020202020204" pitchFamily="34" charset="0"/>
                  <a:cs typeface="Arial" panose="020B0604020202020204" pitchFamily="34" charset="0"/>
                </a:rPr>
                <a:t>, the following </a:t>
              </a:r>
              <a:r>
                <a:rPr lang="en-US" sz="800" dirty="0" err="1">
                  <a:solidFill>
                    <a:srgbClr val="00B0F0"/>
                  </a:solidFill>
                  <a:latin typeface="Arial" panose="020B0604020202020204" pitchFamily="34" charset="0"/>
                  <a:cs typeface="Arial" panose="020B0604020202020204" pitchFamily="34" charset="0"/>
                </a:rPr>
                <a:t>antinfectives</a:t>
              </a:r>
              <a:r>
                <a:rPr lang="en-US" sz="800" dirty="0">
                  <a:solidFill>
                    <a:srgbClr val="00B0F0"/>
                  </a:solidFill>
                  <a:latin typeface="Arial" panose="020B0604020202020204" pitchFamily="34" charset="0"/>
                  <a:cs typeface="Arial" panose="020B0604020202020204" pitchFamily="34" charset="0"/>
                </a:rPr>
                <a:t> have the highest likelihood (% susceptible) of effectively treating the infection. </a:t>
              </a:r>
            </a:p>
            <a:p>
              <a:endParaRPr lang="en-US" sz="800" dirty="0">
                <a:solidFill>
                  <a:schemeClr val="tx1">
                    <a:lumMod val="50000"/>
                  </a:schemeClr>
                </a:solidFill>
                <a:latin typeface="Arial" panose="020B0604020202020204" pitchFamily="34" charset="0"/>
                <a:cs typeface="Arial" panose="020B0604020202020204" pitchFamily="34" charset="0"/>
              </a:endParaRPr>
            </a:p>
            <a:p>
              <a:r>
                <a:rPr lang="en-US" sz="800" i="1" dirty="0">
                  <a:solidFill>
                    <a:schemeClr val="tx1">
                      <a:lumMod val="50000"/>
                    </a:schemeClr>
                  </a:solidFill>
                  <a:latin typeface="Arial" panose="020B0604020202020204" pitchFamily="34" charset="0"/>
                  <a:cs typeface="Arial" panose="020B0604020202020204" pitchFamily="34" charset="0"/>
                </a:rPr>
                <a:t>Source: </a:t>
              </a:r>
            </a:p>
            <a:p>
              <a:r>
                <a:rPr lang="en-US" sz="800" dirty="0">
                  <a:solidFill>
                    <a:schemeClr val="tx1">
                      <a:lumMod val="50000"/>
                    </a:schemeClr>
                  </a:solidFill>
                  <a:latin typeface="Arial" panose="020B0604020202020204" pitchFamily="34" charset="0"/>
                  <a:cs typeface="Arial" panose="020B0604020202020204" pitchFamily="34" charset="0"/>
                </a:rPr>
                <a:t>       </a:t>
              </a:r>
              <a:r>
                <a:rPr lang="en-US" sz="800" dirty="0">
                  <a:solidFill>
                    <a:schemeClr val="tx2"/>
                  </a:solidFill>
                  <a:latin typeface="Arial" panose="020B0604020202020204" pitchFamily="34" charset="0"/>
                  <a:cs typeface="Arial" panose="020B0604020202020204" pitchFamily="34" charset="0"/>
                </a:rPr>
                <a:t>Launch Premier </a:t>
              </a:r>
              <a:r>
                <a:rPr lang="en-US" sz="800" dirty="0" err="1">
                  <a:solidFill>
                    <a:schemeClr val="tx2"/>
                  </a:solidFill>
                  <a:latin typeface="Arial" panose="020B0604020202020204" pitchFamily="34" charset="0"/>
                  <a:cs typeface="Arial" panose="020B0604020202020204" pitchFamily="34" charset="0"/>
                </a:rPr>
                <a:t>TheraDoc</a:t>
              </a:r>
              <a:r>
                <a:rPr lang="en-US" sz="800" dirty="0">
                  <a:solidFill>
                    <a:schemeClr val="tx2"/>
                  </a:solidFill>
                  <a:latin typeface="Arial" panose="020B0604020202020204" pitchFamily="34" charset="0"/>
                  <a:cs typeface="Arial" panose="020B0604020202020204" pitchFamily="34" charset="0"/>
                </a:rPr>
                <a:t> for more details.</a:t>
              </a:r>
            </a:p>
            <a:p>
              <a:endParaRPr lang="en-US" sz="800" dirty="0">
                <a:solidFill>
                  <a:srgbClr val="A4A4A4"/>
                </a:solidFill>
                <a:latin typeface="Arial" panose="020B0604020202020204" pitchFamily="34" charset="0"/>
                <a:ea typeface="Arial" charset="0"/>
                <a:cs typeface="Arial" panose="020B0604020202020204" pitchFamily="34" charset="0"/>
              </a:endParaRPr>
            </a:p>
          </p:txBody>
        </p:sp>
        <p:cxnSp>
          <p:nvCxnSpPr>
            <p:cNvPr id="46" name="Straight Connector 45"/>
            <p:cNvCxnSpPr/>
            <p:nvPr/>
          </p:nvCxnSpPr>
          <p:spPr>
            <a:xfrm>
              <a:off x="560700" y="2610499"/>
              <a:ext cx="0" cy="91440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pic>
          <p:nvPicPr>
            <p:cNvPr id="61" name="Picture 60"/>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1238" y="3334060"/>
              <a:ext cx="182880" cy="182880"/>
            </a:xfrm>
            <a:prstGeom prst="rect">
              <a:avLst/>
            </a:prstGeom>
          </p:spPr>
        </p:pic>
      </p:grpSp>
      <p:sp>
        <p:nvSpPr>
          <p:cNvPr id="1024" name="Isosceles Triangle 1023"/>
          <p:cNvSpPr/>
          <p:nvPr/>
        </p:nvSpPr>
        <p:spPr>
          <a:xfrm rot="5400000">
            <a:off x="3753542" y="2964842"/>
            <a:ext cx="274320" cy="274320"/>
          </a:xfrm>
          <a:prstGeom prst="triangle">
            <a:avLst/>
          </a:prstGeom>
          <a:solidFill>
            <a:srgbClr val="5B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66"/>
          <p:cNvSpPr/>
          <p:nvPr/>
        </p:nvSpPr>
        <p:spPr>
          <a:xfrm rot="5400000">
            <a:off x="7577835" y="2966459"/>
            <a:ext cx="274320" cy="274320"/>
          </a:xfrm>
          <a:prstGeom prst="triangle">
            <a:avLst/>
          </a:prstGeom>
          <a:solidFill>
            <a:srgbClr val="5B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itle 1"/>
          <p:cNvSpPr txBox="1">
            <a:spLocks/>
          </p:cNvSpPr>
          <p:nvPr/>
        </p:nvSpPr>
        <p:spPr>
          <a:xfrm>
            <a:off x="10794710" y="6210534"/>
            <a:ext cx="1397289" cy="586043"/>
          </a:xfrm>
          <a:prstGeom prst="rect">
            <a:avLst/>
          </a:prstGeom>
        </p:spPr>
        <p:txBody>
          <a:bodyPr anchor="ctr">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100">
                <a:solidFill>
                  <a:schemeClr val="bg1"/>
                </a:solidFill>
                <a:latin typeface="Arial" panose="020B0604020202020204" pitchFamily="34" charset="0"/>
                <a:cs typeface="Arial" panose="020B0604020202020204" pitchFamily="34" charset="0"/>
              </a:rPr>
              <a:t>A Premier Solution</a:t>
            </a:r>
            <a:endParaRPr lang="en-US" sz="500">
              <a:solidFill>
                <a:srgbClr val="B4D28C"/>
              </a:solidFill>
              <a:latin typeface="Arial" panose="020B0604020202020204" pitchFamily="34" charset="0"/>
              <a:cs typeface="Arial" panose="020B0604020202020204" pitchFamily="34" charset="0"/>
            </a:endParaRPr>
          </a:p>
        </p:txBody>
      </p:sp>
      <p:sp>
        <p:nvSpPr>
          <p:cNvPr id="45" name="Title 1"/>
          <p:cNvSpPr txBox="1">
            <a:spLocks/>
          </p:cNvSpPr>
          <p:nvPr/>
        </p:nvSpPr>
        <p:spPr>
          <a:xfrm>
            <a:off x="4088522" y="5038593"/>
            <a:ext cx="3310165" cy="459635"/>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a:solidFill>
                  <a:schemeClr val="bg1"/>
                </a:solidFill>
                <a:latin typeface="Arial" panose="020B0604020202020204" pitchFamily="34" charset="0"/>
                <a:cs typeface="Arial" panose="020B0604020202020204" pitchFamily="34" charset="0"/>
              </a:rPr>
              <a:t>View the best antibiotic options based on facility antibiogram in context of the patient’s relevant clinical data to reach the right decision.</a:t>
            </a:r>
            <a:endParaRPr lang="en-US" sz="300">
              <a:solidFill>
                <a:srgbClr val="B4D28C"/>
              </a:solidFill>
              <a:latin typeface="Arial" panose="020B0604020202020204" pitchFamily="34" charset="0"/>
              <a:cs typeface="Arial" panose="020B0604020202020204" pitchFamily="34" charset="0"/>
            </a:endParaRPr>
          </a:p>
        </p:txBody>
      </p:sp>
      <p:sp>
        <p:nvSpPr>
          <p:cNvPr id="65" name="Title 1"/>
          <p:cNvSpPr txBox="1">
            <a:spLocks/>
          </p:cNvSpPr>
          <p:nvPr/>
        </p:nvSpPr>
        <p:spPr>
          <a:xfrm>
            <a:off x="308967" y="3669400"/>
            <a:ext cx="3310165" cy="516807"/>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a:solidFill>
                  <a:schemeClr val="bg1"/>
                </a:solidFill>
                <a:latin typeface="Arial" panose="020B0604020202020204" pitchFamily="34" charset="0"/>
                <a:cs typeface="Arial" panose="020B0604020202020204" pitchFamily="34" charset="0"/>
              </a:rPr>
              <a:t>Know the priority patients with new microbiology results with automated surveillance that notifies clinicians in their workflow.</a:t>
            </a:r>
            <a:endParaRPr lang="en-US" sz="300">
              <a:solidFill>
                <a:srgbClr val="B4D28C"/>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5"/>
          <a:stretch>
            <a:fillRect/>
          </a:stretch>
        </p:blipFill>
        <p:spPr>
          <a:xfrm>
            <a:off x="10526686" y="6361859"/>
            <a:ext cx="305809" cy="302951"/>
          </a:xfrm>
          <a:prstGeom prst="rect">
            <a:avLst/>
          </a:prstGeom>
        </p:spPr>
      </p:pic>
    </p:spTree>
    <p:extLst>
      <p:ext uri="{BB962C8B-B14F-4D97-AF65-F5344CB8AC3E}">
        <p14:creationId xmlns:p14="http://schemas.microsoft.com/office/powerpoint/2010/main" val="12818176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ct 21" hidden="1"/>
          <p:cNvGraphicFramePr>
            <a:graphicFrameLocks noChangeAspect="1"/>
          </p:cNvGraphicFramePr>
          <p:nvPr>
            <p:custDataLst>
              <p:tags r:id="rId2"/>
            </p:custDataLst>
            <p:ext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spid="_x0000_s1250" name="think-cell Slide" r:id="rId4" imgW="216" imgH="216" progId="TCLayout.ActiveDocument.1">
                  <p:embed/>
                </p:oleObj>
              </mc:Choice>
              <mc:Fallback>
                <p:oleObj name="think-cell Slide" r:id="rId4" imgW="216" imgH="216" progId="TCLayout.ActiveDocument.1">
                  <p:embed/>
                  <p:pic>
                    <p:nvPicPr>
                      <p:cNvPr id="0" name=""/>
                      <p:cNvPicPr/>
                      <p:nvPr/>
                    </p:nvPicPr>
                    <p:blipFill>
                      <a:blip r:embed="rId5"/>
                      <a:stretch>
                        <a:fillRect/>
                      </a:stretch>
                    </p:blipFill>
                    <p:spPr>
                      <a:xfrm>
                        <a:off x="2119" y="1591"/>
                        <a:ext cx="2116" cy="1587"/>
                      </a:xfrm>
                      <a:prstGeom prst="rect">
                        <a:avLst/>
                      </a:prstGeom>
                    </p:spPr>
                  </p:pic>
                </p:oleObj>
              </mc:Fallback>
            </mc:AlternateContent>
          </a:graphicData>
        </a:graphic>
      </p:graphicFrame>
      <p:pic>
        <p:nvPicPr>
          <p:cNvPr id="21" name="Picture 20"/>
          <p:cNvPicPr>
            <a:picLocks noChangeAspect="1"/>
          </p:cNvPicPr>
          <p:nvPr/>
        </p:nvPicPr>
        <p:blipFill>
          <a:blip r:embed="rId6"/>
          <a:stretch>
            <a:fillRect/>
          </a:stretch>
        </p:blipFill>
        <p:spPr>
          <a:xfrm>
            <a:off x="4827867" y="1608909"/>
            <a:ext cx="3066927" cy="1756027"/>
          </a:xfrm>
          <a:prstGeom prst="rect">
            <a:avLst/>
          </a:prstGeom>
        </p:spPr>
      </p:pic>
      <p:sp>
        <p:nvSpPr>
          <p:cNvPr id="2" name="Title 1"/>
          <p:cNvSpPr>
            <a:spLocks noGrp="1"/>
          </p:cNvSpPr>
          <p:nvPr>
            <p:ph type="ctrTitle"/>
          </p:nvPr>
        </p:nvSpPr>
        <p:spPr>
          <a:xfrm>
            <a:off x="358061" y="685803"/>
            <a:ext cx="3657600" cy="1846659"/>
          </a:xfrm>
        </p:spPr>
        <p:txBody>
          <a:bodyPr wrap="square" anchor="t">
            <a:spAutoFit/>
          </a:bodyPr>
          <a:lstStyle/>
          <a:p>
            <a:r>
              <a:rPr lang="en-US" sz="3200" dirty="0"/>
              <a:t>Medication Management for Adherence</a:t>
            </a:r>
            <a:br>
              <a:rPr lang="en-US" sz="3200" dirty="0"/>
            </a:br>
            <a:r>
              <a:rPr lang="en-US" sz="2400" b="0" dirty="0"/>
              <a:t>(CDS Hooks)</a:t>
            </a:r>
          </a:p>
        </p:txBody>
      </p:sp>
      <p:sp>
        <p:nvSpPr>
          <p:cNvPr id="3" name="Subtitle 2"/>
          <p:cNvSpPr>
            <a:spLocks noGrp="1"/>
          </p:cNvSpPr>
          <p:nvPr>
            <p:ph type="subTitle" idx="1"/>
          </p:nvPr>
        </p:nvSpPr>
        <p:spPr>
          <a:xfrm>
            <a:off x="3759200" y="838203"/>
            <a:ext cx="8279088" cy="615553"/>
          </a:xfrm>
          <a:solidFill>
            <a:schemeClr val="tx1"/>
          </a:solidFill>
        </p:spPr>
        <p:txBody>
          <a:bodyPr wrap="square" lIns="91440" rIns="0">
            <a:spAutoFit/>
          </a:bodyPr>
          <a:lstStyle/>
          <a:p>
            <a:pPr algn="r"/>
            <a:r>
              <a:rPr lang="en-US" sz="2400" b="1"/>
              <a:t>Real-time medication adherence insights</a:t>
            </a:r>
            <a:br>
              <a:rPr lang="en-US" sz="2400" b="1"/>
            </a:br>
            <a:r>
              <a:rPr lang="en-US" sz="1600">
                <a:latin typeface="Arial" panose="020B0604020202020204" pitchFamily="34" charset="0"/>
              </a:rPr>
              <a:t>delivered directly into workflow during patient visits</a:t>
            </a:r>
            <a:endParaRPr lang="en-US" sz="2000" b="1"/>
          </a:p>
        </p:txBody>
      </p:sp>
      <p:pic>
        <p:nvPicPr>
          <p:cNvPr id="4" name="Picture 3"/>
          <p:cNvPicPr>
            <a:picLocks noChangeAspect="1"/>
          </p:cNvPicPr>
          <p:nvPr/>
        </p:nvPicPr>
        <p:blipFill rotWithShape="1">
          <a:blip r:embed="rId7">
            <a:extLst>
              <a:ext uri="{28A0092B-C50C-407E-A947-70E740481C1C}">
                <a14:useLocalDpi xmlns:a14="http://schemas.microsoft.com/office/drawing/2010/main" val="0"/>
              </a:ext>
            </a:extLst>
          </a:blip>
          <a:srcRect l="-1" t="1" r="-2949" b="19704"/>
          <a:stretch/>
        </p:blipFill>
        <p:spPr>
          <a:xfrm>
            <a:off x="358061" y="228600"/>
            <a:ext cx="2438400" cy="457200"/>
          </a:xfrm>
          <a:prstGeom prst="rect">
            <a:avLst/>
          </a:prstGeom>
        </p:spPr>
      </p:pic>
      <p:pic>
        <p:nvPicPr>
          <p:cNvPr id="18" name="Picture 17"/>
          <p:cNvPicPr>
            <a:picLocks noChangeAspect="1"/>
          </p:cNvPicPr>
          <p:nvPr/>
        </p:nvPicPr>
        <p:blipFill rotWithShape="1">
          <a:blip r:embed="rId8"/>
          <a:srcRect r="42649" b="75704"/>
          <a:stretch/>
        </p:blipFill>
        <p:spPr>
          <a:xfrm>
            <a:off x="358063" y="4821761"/>
            <a:ext cx="4108431" cy="709421"/>
          </a:xfrm>
          <a:prstGeom prst="roundRect">
            <a:avLst/>
          </a:prstGeom>
          <a:effectLst>
            <a:outerShdw blurRad="50800" dist="38100" dir="2700000" algn="tl" rotWithShape="0">
              <a:prstClr val="black">
                <a:alpha val="40000"/>
              </a:prstClr>
            </a:outerShdw>
          </a:effectLst>
        </p:spPr>
      </p:pic>
      <p:pic>
        <p:nvPicPr>
          <p:cNvPr id="20" name="Picture 19"/>
          <p:cNvPicPr>
            <a:picLocks noChangeAspect="1"/>
          </p:cNvPicPr>
          <p:nvPr/>
        </p:nvPicPr>
        <p:blipFill rotWithShape="1">
          <a:blip r:embed="rId8"/>
          <a:srcRect t="26994" r="42649" b="8217"/>
          <a:stretch/>
        </p:blipFill>
        <p:spPr>
          <a:xfrm>
            <a:off x="4553558" y="4821758"/>
            <a:ext cx="3971636" cy="1828800"/>
          </a:xfrm>
          <a:prstGeom prst="rect">
            <a:avLst/>
          </a:prstGeom>
          <a:effectLst>
            <a:outerShdw blurRad="50800" dist="38100" dir="2700000" algn="tl" rotWithShape="0">
              <a:prstClr val="black">
                <a:alpha val="40000"/>
              </a:prstClr>
            </a:outerShdw>
          </a:effectLst>
        </p:spPr>
      </p:pic>
      <p:sp>
        <p:nvSpPr>
          <p:cNvPr id="13" name="Subtitle 2"/>
          <p:cNvSpPr txBox="1">
            <a:spLocks/>
          </p:cNvSpPr>
          <p:nvPr/>
        </p:nvSpPr>
        <p:spPr>
          <a:xfrm>
            <a:off x="358061" y="4099129"/>
            <a:ext cx="6217920" cy="615553"/>
          </a:xfrm>
          <a:prstGeom prst="rect">
            <a:avLst/>
          </a:prstGeom>
          <a:solidFill>
            <a:schemeClr val="tx1"/>
          </a:solidFill>
        </p:spPr>
        <p:txBody>
          <a:bodyPr vert="horz" wrap="square" lIns="0" tIns="0" rIns="0" bIns="0" rtlCol="0" anchor="t">
            <a:spAutoFit/>
          </a:bodyPr>
          <a:lstStyle>
            <a:lvl1pPr marL="0" indent="0" algn="l" defTabSz="457200" rtl="0" eaLnBrk="1" latinLnBrk="0" hangingPunct="1">
              <a:spcBef>
                <a:spcPts val="400"/>
              </a:spcBef>
              <a:spcAft>
                <a:spcPts val="400"/>
              </a:spcAft>
              <a:buFont typeface="Wingdings" panose="05000000000000000000" pitchFamily="2" charset="2"/>
              <a:buNone/>
              <a:defRPr sz="1800" b="0" i="0" kern="1200">
                <a:solidFill>
                  <a:schemeClr val="tx2"/>
                </a:solidFill>
                <a:latin typeface="Arial"/>
                <a:ea typeface="+mn-ea"/>
                <a:cs typeface="Arial"/>
              </a:defRPr>
            </a:lvl1pPr>
            <a:lvl2pPr marL="457200" indent="0" algn="ctr" defTabSz="457200" rtl="0" eaLnBrk="1" latinLnBrk="0" hangingPunct="1">
              <a:spcBef>
                <a:spcPts val="400"/>
              </a:spcBef>
              <a:buFont typeface="Arial"/>
              <a:buNone/>
              <a:defRPr sz="1600" b="0" i="0" kern="1200">
                <a:solidFill>
                  <a:schemeClr val="tx1">
                    <a:tint val="75000"/>
                  </a:schemeClr>
                </a:solidFill>
                <a:latin typeface="Arial"/>
                <a:ea typeface="+mn-ea"/>
                <a:cs typeface="Arial"/>
              </a:defRPr>
            </a:lvl2pPr>
            <a:lvl3pPr marL="9144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3pPr>
            <a:lvl4pPr marL="13716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4pPr>
            <a:lvl5pPr marL="18288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400" b="1">
                <a:solidFill>
                  <a:srgbClr val="ED8B00"/>
                </a:solidFill>
                <a:sym typeface="Gill Sans" pitchFamily="-109" charset="0"/>
              </a:rPr>
              <a:t>Bi-directional communication</a:t>
            </a:r>
            <a:br>
              <a:rPr lang="en-US" sz="2400" b="1">
                <a:solidFill>
                  <a:srgbClr val="ED8B00"/>
                </a:solidFill>
                <a:sym typeface="Gill Sans" pitchFamily="-109" charset="0"/>
              </a:rPr>
            </a:br>
            <a:r>
              <a:rPr lang="en-US" sz="1600">
                <a:solidFill>
                  <a:srgbClr val="ED8B00"/>
                </a:solidFill>
                <a:latin typeface="Arial" panose="020B0604020202020204" pitchFamily="34" charset="0"/>
                <a:sym typeface="Gill Sans" pitchFamily="-109" charset="0"/>
              </a:rPr>
              <a:t>to enable users to provide real-time feedback</a:t>
            </a:r>
            <a:endParaRPr lang="en-US" sz="1600">
              <a:solidFill>
                <a:srgbClr val="ED8B00"/>
              </a:solidFill>
              <a:sym typeface="Gill Sans" pitchFamily="-109" charset="0"/>
            </a:endParaRPr>
          </a:p>
        </p:txBody>
      </p:sp>
      <p:cxnSp>
        <p:nvCxnSpPr>
          <p:cNvPr id="14" name="Straight Connector 13"/>
          <p:cNvCxnSpPr/>
          <p:nvPr/>
        </p:nvCxnSpPr>
        <p:spPr>
          <a:xfrm flipV="1">
            <a:off x="358061" y="4735269"/>
            <a:ext cx="6217920" cy="10188"/>
          </a:xfrm>
          <a:prstGeom prst="line">
            <a:avLst/>
          </a:prstGeom>
          <a:ln w="3175">
            <a:solidFill>
              <a:schemeClr val="tx2"/>
            </a:solidFill>
            <a:tailEnd type="ova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4165601" y="1498390"/>
            <a:ext cx="7872691" cy="0"/>
          </a:xfrm>
          <a:prstGeom prst="line">
            <a:avLst/>
          </a:prstGeom>
          <a:ln w="3175">
            <a:solidFill>
              <a:schemeClr val="tx2"/>
            </a:solidFill>
            <a:tailEnd type="oval"/>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9"/>
          <a:stretch>
            <a:fillRect/>
          </a:stretch>
        </p:blipFill>
        <p:spPr>
          <a:xfrm>
            <a:off x="7894792" y="1607638"/>
            <a:ext cx="4023360" cy="2367593"/>
          </a:xfrm>
          <a:prstGeom prst="rect">
            <a:avLst/>
          </a:prstGeom>
        </p:spPr>
      </p:pic>
    </p:spTree>
    <p:extLst>
      <p:ext uri="{BB962C8B-B14F-4D97-AF65-F5344CB8AC3E}">
        <p14:creationId xmlns:p14="http://schemas.microsoft.com/office/powerpoint/2010/main" val="1809966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gradFill flip="none" rotWithShape="1">
            <a:gsLst>
              <a:gs pos="0">
                <a:srgbClr val="00BEBE">
                  <a:shade val="30000"/>
                  <a:satMod val="115000"/>
                </a:srgbClr>
              </a:gs>
              <a:gs pos="50000">
                <a:srgbClr val="00BEBE">
                  <a:shade val="67500"/>
                  <a:satMod val="115000"/>
                </a:srgbClr>
              </a:gs>
              <a:gs pos="100000">
                <a:srgbClr val="00BEBE">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73111" y="5943600"/>
            <a:ext cx="4494819" cy="667200"/>
          </a:xfrm>
          <a:prstGeom prst="rect">
            <a:avLst/>
          </a:prstGeom>
        </p:spPr>
      </p:pic>
      <p:sp>
        <p:nvSpPr>
          <p:cNvPr id="7" name="TextBox 6"/>
          <p:cNvSpPr txBox="1"/>
          <p:nvPr/>
        </p:nvSpPr>
        <p:spPr>
          <a:xfrm>
            <a:off x="7709130" y="1081304"/>
            <a:ext cx="4008704" cy="4645291"/>
          </a:xfrm>
          <a:prstGeom prst="rect">
            <a:avLst/>
          </a:prstGeom>
        </p:spPr>
        <p:txBody>
          <a:bodyPr vert="horz" wrap="square" lIns="0" tIns="0" rIns="0" bIns="0" rtlCol="0">
            <a:noAutofit/>
          </a:bodyPr>
          <a:lstStyle/>
          <a:p>
            <a:pPr marL="0" indent="0">
              <a:lnSpc>
                <a:spcPct val="130000"/>
              </a:lnSpc>
              <a:buFont typeface="Arial" pitchFamily="34" charset="0"/>
              <a:buNone/>
            </a:pPr>
            <a:r>
              <a:rPr lang="en-US" sz="2800">
                <a:solidFill>
                  <a:schemeClr val="bg1"/>
                </a:solidFill>
                <a:latin typeface="Arial" charset="0"/>
                <a:ea typeface="Arial" charset="0"/>
                <a:cs typeface="Arial" charset="0"/>
              </a:rPr>
              <a:t>Real time, workflow integrated, patient specific, evidence based</a:t>
            </a:r>
          </a:p>
          <a:p>
            <a:pPr marL="0" indent="0">
              <a:lnSpc>
                <a:spcPct val="130000"/>
              </a:lnSpc>
              <a:buFont typeface="Arial" pitchFamily="34" charset="0"/>
              <a:buNone/>
            </a:pPr>
            <a:endParaRPr lang="en-US" sz="2800">
              <a:solidFill>
                <a:schemeClr val="bg1"/>
              </a:solidFill>
              <a:latin typeface="Arial" charset="0"/>
              <a:ea typeface="Arial" charset="0"/>
              <a:cs typeface="Arial" charset="0"/>
            </a:endParaRPr>
          </a:p>
          <a:p>
            <a:pPr>
              <a:lnSpc>
                <a:spcPct val="130000"/>
              </a:lnSpc>
            </a:pPr>
            <a:r>
              <a:rPr lang="en-US" sz="2800">
                <a:solidFill>
                  <a:schemeClr val="bg1"/>
                </a:solidFill>
                <a:latin typeface="Arial" charset="0"/>
                <a:ea typeface="Arial" charset="0"/>
                <a:cs typeface="Arial" charset="0"/>
              </a:rPr>
              <a:t>Reduces low-value and unnecessary care</a:t>
            </a:r>
          </a:p>
        </p:txBody>
      </p:sp>
      <p:sp>
        <p:nvSpPr>
          <p:cNvPr id="8" name="Rectangle 7"/>
          <p:cNvSpPr/>
          <p:nvPr/>
        </p:nvSpPr>
        <p:spPr>
          <a:xfrm>
            <a:off x="328907" y="119353"/>
            <a:ext cx="6485622" cy="652486"/>
          </a:xfrm>
          <a:prstGeom prst="rect">
            <a:avLst/>
          </a:prstGeom>
        </p:spPr>
        <p:txBody>
          <a:bodyPr wrap="none">
            <a:spAutoFit/>
          </a:bodyPr>
          <a:lstStyle/>
          <a:p>
            <a:pPr>
              <a:lnSpc>
                <a:spcPct val="130000"/>
              </a:lnSpc>
            </a:pPr>
            <a:r>
              <a:rPr lang="en-US" sz="2800" b="1" dirty="0" err="1">
                <a:solidFill>
                  <a:srgbClr val="ECEEEC"/>
                </a:solidFill>
                <a:latin typeface="Arial" charset="0"/>
                <a:ea typeface="Arial" charset="0"/>
                <a:cs typeface="Arial" charset="0"/>
              </a:rPr>
              <a:t>Stanson</a:t>
            </a:r>
            <a:r>
              <a:rPr lang="en-US" sz="2800" b="1" dirty="0">
                <a:solidFill>
                  <a:srgbClr val="ECEEEC"/>
                </a:solidFill>
                <a:latin typeface="Arial" charset="0"/>
                <a:ea typeface="Arial" charset="0"/>
                <a:cs typeface="Arial" charset="0"/>
              </a:rPr>
              <a:t> Health’s </a:t>
            </a:r>
            <a:r>
              <a:rPr lang="en-US" sz="2800" b="1" dirty="0">
                <a:solidFill>
                  <a:schemeClr val="bg1"/>
                </a:solidFill>
                <a:latin typeface="Arial" charset="0"/>
                <a:ea typeface="Arial" charset="0"/>
                <a:cs typeface="Arial" charset="0"/>
              </a:rPr>
              <a:t>CDS Hooks service</a:t>
            </a:r>
          </a:p>
        </p:txBody>
      </p:sp>
      <p:pic>
        <p:nvPicPr>
          <p:cNvPr id="11" name="Picture 10"/>
          <p:cNvPicPr>
            <a:picLocks noChangeAspect="1"/>
          </p:cNvPicPr>
          <p:nvPr/>
        </p:nvPicPr>
        <p:blipFill>
          <a:blip r:embed="rId3"/>
          <a:stretch>
            <a:fillRect/>
          </a:stretch>
        </p:blipFill>
        <p:spPr>
          <a:xfrm>
            <a:off x="328907" y="1002529"/>
            <a:ext cx="6641466" cy="2812390"/>
          </a:xfrm>
          <a:prstGeom prst="rect">
            <a:avLst/>
          </a:prstGeom>
          <a:ln>
            <a:noFill/>
          </a:ln>
          <a:effectLst>
            <a:outerShdw blurRad="190500" algn="tl" rotWithShape="0">
              <a:srgbClr val="000000">
                <a:alpha val="70000"/>
              </a:srgbClr>
            </a:outerShdw>
          </a:effectLst>
        </p:spPr>
      </p:pic>
      <p:pic>
        <p:nvPicPr>
          <p:cNvPr id="13" name="Picture 12"/>
          <p:cNvPicPr>
            <a:picLocks noChangeAspect="1"/>
          </p:cNvPicPr>
          <p:nvPr/>
        </p:nvPicPr>
        <p:blipFill>
          <a:blip r:embed="rId4"/>
          <a:stretch>
            <a:fillRect/>
          </a:stretch>
        </p:blipFill>
        <p:spPr>
          <a:xfrm>
            <a:off x="453646" y="3814919"/>
            <a:ext cx="6628260" cy="233705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0604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41821"/>
        </a:solidFill>
        <a:effectLst/>
      </p:bgPr>
    </p:bg>
    <p:spTree>
      <p:nvGrpSpPr>
        <p:cNvPr id="1" name=""/>
        <p:cNvGrpSpPr/>
        <p:nvPr/>
      </p:nvGrpSpPr>
      <p:grpSpPr>
        <a:xfrm>
          <a:off x="0" y="0"/>
          <a:ext cx="0" cy="0"/>
          <a:chOff x="0" y="0"/>
          <a:chExt cx="0" cy="0"/>
        </a:xfrm>
      </p:grpSpPr>
      <p:pic>
        <p:nvPicPr>
          <p:cNvPr id="2" name="Picture 1" descr="ad-visuald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782991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9600" y="381000"/>
            <a:ext cx="9347200" cy="457200"/>
          </a:xfrm>
          <a:prstGeom prst="rect">
            <a:avLst/>
          </a:prstGeom>
          <a:noFill/>
          <a:effectLst/>
        </p:spPr>
        <p:txBody>
          <a:bodyPr wrap="square" lIns="45720" rIns="45720" rtlCol="0">
            <a:noAutofit/>
          </a:bodyPr>
          <a:lstStyle/>
          <a:p>
            <a:pPr>
              <a:lnSpc>
                <a:spcPct val="85000"/>
              </a:lnSpc>
              <a:spcBef>
                <a:spcPts val="700"/>
              </a:spcBef>
            </a:pPr>
            <a:r>
              <a:rPr lang="en-US" sz="3200" b="1" dirty="0"/>
              <a:t>CDS Hooks Dose Calculator</a:t>
            </a:r>
          </a:p>
        </p:txBody>
      </p:sp>
      <p:sp>
        <p:nvSpPr>
          <p:cNvPr id="4" name="TextBox 3"/>
          <p:cNvSpPr txBox="1"/>
          <p:nvPr/>
        </p:nvSpPr>
        <p:spPr>
          <a:xfrm>
            <a:off x="631688" y="850790"/>
            <a:ext cx="9833112" cy="304800"/>
          </a:xfrm>
          <a:prstGeom prst="rect">
            <a:avLst/>
          </a:prstGeom>
          <a:noFill/>
          <a:effectLst/>
        </p:spPr>
        <p:txBody>
          <a:bodyPr wrap="square" lIns="45720" rIns="45720" rtlCol="0">
            <a:noAutofit/>
          </a:bodyPr>
          <a:lstStyle/>
          <a:p>
            <a:pPr>
              <a:lnSpc>
                <a:spcPct val="85000"/>
              </a:lnSpc>
              <a:spcBef>
                <a:spcPts val="700"/>
              </a:spcBef>
            </a:pPr>
            <a:r>
              <a:rPr lang="en-US" sz="1600" i="1"/>
              <a:t>Prevent ADEs with system-calculated, safe, patient-specific doses</a:t>
            </a:r>
          </a:p>
        </p:txBody>
      </p:sp>
      <p:sp>
        <p:nvSpPr>
          <p:cNvPr id="10" name="TextBox 9"/>
          <p:cNvSpPr txBox="1"/>
          <p:nvPr/>
        </p:nvSpPr>
        <p:spPr>
          <a:xfrm>
            <a:off x="304801" y="5725540"/>
            <a:ext cx="11204423" cy="1056261"/>
          </a:xfrm>
          <a:prstGeom prst="rect">
            <a:avLst/>
          </a:prstGeom>
          <a:noFill/>
          <a:effectLst/>
        </p:spPr>
        <p:txBody>
          <a:bodyPr wrap="square" lIns="45720" rIns="45720" rtlCol="0">
            <a:noAutofit/>
          </a:bodyPr>
          <a:lstStyle/>
          <a:p>
            <a:pPr marL="285750" indent="-285750">
              <a:lnSpc>
                <a:spcPct val="85000"/>
              </a:lnSpc>
              <a:spcBef>
                <a:spcPts val="700"/>
              </a:spcBef>
              <a:buFont typeface="Arial" panose="020B0604020202020204" pitchFamily="34" charset="0"/>
              <a:buChar char="•"/>
            </a:pPr>
            <a:r>
              <a:rPr lang="en-US" i="1">
                <a:solidFill>
                  <a:schemeClr val="bg1"/>
                </a:solidFill>
              </a:rPr>
              <a:t>See common orders for </a:t>
            </a:r>
            <a:r>
              <a:rPr lang="en-US" b="1" i="1" u="sng">
                <a:solidFill>
                  <a:schemeClr val="accent6">
                    <a:lumMod val="75000"/>
                  </a:schemeClr>
                </a:solidFill>
              </a:rPr>
              <a:t>this patient</a:t>
            </a:r>
            <a:r>
              <a:rPr lang="en-US" i="1">
                <a:solidFill>
                  <a:schemeClr val="bg1"/>
                </a:solidFill>
              </a:rPr>
              <a:t> based on their age and the ordered drug</a:t>
            </a:r>
          </a:p>
          <a:p>
            <a:pPr marL="285750" indent="-285750">
              <a:lnSpc>
                <a:spcPct val="85000"/>
              </a:lnSpc>
              <a:spcBef>
                <a:spcPts val="700"/>
              </a:spcBef>
              <a:buFont typeface="Arial" panose="020B0604020202020204" pitchFamily="34" charset="0"/>
              <a:buChar char="•"/>
            </a:pPr>
            <a:r>
              <a:rPr lang="en-US" i="1">
                <a:solidFill>
                  <a:schemeClr val="bg1"/>
                </a:solidFill>
              </a:rPr>
              <a:t>Smart logic knows this order should be </a:t>
            </a:r>
            <a:r>
              <a:rPr lang="en-US" b="1" i="1" u="sng">
                <a:solidFill>
                  <a:schemeClr val="accent6">
                    <a:lumMod val="75000"/>
                  </a:schemeClr>
                </a:solidFill>
              </a:rPr>
              <a:t>dosed as trimethoprim</a:t>
            </a:r>
          </a:p>
          <a:p>
            <a:pPr marL="285750" indent="-285750">
              <a:lnSpc>
                <a:spcPct val="85000"/>
              </a:lnSpc>
              <a:spcBef>
                <a:spcPts val="700"/>
              </a:spcBef>
              <a:buFont typeface="Arial" panose="020B0604020202020204" pitchFamily="34" charset="0"/>
              <a:buChar char="•"/>
            </a:pPr>
            <a:r>
              <a:rPr lang="en-US" i="1">
                <a:solidFill>
                  <a:schemeClr val="bg1"/>
                </a:solidFill>
              </a:rPr>
              <a:t>Select from </a:t>
            </a:r>
            <a:r>
              <a:rPr lang="en-US" b="1" i="1" u="sng">
                <a:solidFill>
                  <a:schemeClr val="accent6">
                    <a:lumMod val="75000"/>
                  </a:schemeClr>
                </a:solidFill>
              </a:rPr>
              <a:t>safe</a:t>
            </a:r>
            <a:r>
              <a:rPr lang="en-US" i="1">
                <a:solidFill>
                  <a:schemeClr val="bg1"/>
                </a:solidFill>
              </a:rPr>
              <a:t> rounded admin amounts</a:t>
            </a:r>
          </a:p>
        </p:txBody>
      </p:sp>
      <p:sp>
        <p:nvSpPr>
          <p:cNvPr id="17" name="Rounded Rectangle 16"/>
          <p:cNvSpPr/>
          <p:nvPr/>
        </p:nvSpPr>
        <p:spPr>
          <a:xfrm>
            <a:off x="101600" y="2024641"/>
            <a:ext cx="10464800" cy="2743200"/>
          </a:xfrm>
          <a:prstGeom prst="roundRect">
            <a:avLst/>
          </a:prstGeom>
          <a:solidFill>
            <a:schemeClr val="bg1"/>
          </a:solidFill>
          <a:ln w="38100">
            <a:no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pic>
        <p:nvPicPr>
          <p:cNvPr id="5" name="Picture 4"/>
          <p:cNvPicPr>
            <a:picLocks noChangeAspect="1"/>
          </p:cNvPicPr>
          <p:nvPr/>
        </p:nvPicPr>
        <p:blipFill>
          <a:blip r:embed="rId3"/>
          <a:stretch>
            <a:fillRect/>
          </a:stretch>
        </p:blipFill>
        <p:spPr>
          <a:xfrm>
            <a:off x="492664" y="2244616"/>
            <a:ext cx="2835216" cy="1235285"/>
          </a:xfrm>
          <a:prstGeom prst="rect">
            <a:avLst/>
          </a:prstGeom>
        </p:spPr>
      </p:pic>
      <p:pic>
        <p:nvPicPr>
          <p:cNvPr id="7" name="Picture 6"/>
          <p:cNvPicPr>
            <a:picLocks noChangeAspect="1"/>
          </p:cNvPicPr>
          <p:nvPr/>
        </p:nvPicPr>
        <p:blipFill>
          <a:blip r:embed="rId4"/>
          <a:stretch>
            <a:fillRect/>
          </a:stretch>
        </p:blipFill>
        <p:spPr>
          <a:xfrm>
            <a:off x="2016965" y="3541233"/>
            <a:ext cx="1283180" cy="265801"/>
          </a:xfrm>
          <a:prstGeom prst="rect">
            <a:avLst/>
          </a:prstGeom>
        </p:spPr>
      </p:pic>
      <p:pic>
        <p:nvPicPr>
          <p:cNvPr id="6" name="Picture 5"/>
          <p:cNvPicPr>
            <a:picLocks noChangeAspect="1"/>
          </p:cNvPicPr>
          <p:nvPr/>
        </p:nvPicPr>
        <p:blipFill>
          <a:blip r:embed="rId5"/>
          <a:stretch>
            <a:fillRect/>
          </a:stretch>
        </p:blipFill>
        <p:spPr>
          <a:xfrm>
            <a:off x="3397577" y="2233659"/>
            <a:ext cx="7060720" cy="1872240"/>
          </a:xfrm>
          <a:prstGeom prst="rect">
            <a:avLst/>
          </a:prstGeom>
        </p:spPr>
      </p:pic>
      <p:cxnSp>
        <p:nvCxnSpPr>
          <p:cNvPr id="21" name="Straight Connector 20"/>
          <p:cNvCxnSpPr/>
          <p:nvPr/>
        </p:nvCxnSpPr>
        <p:spPr>
          <a:xfrm>
            <a:off x="3623734" y="3200400"/>
            <a:ext cx="2830741" cy="2362200"/>
          </a:xfrm>
          <a:prstGeom prst="line">
            <a:avLst/>
          </a:prstGeom>
          <a:ln>
            <a:solidFill>
              <a:schemeClr val="accent2">
                <a:lumMod val="60000"/>
                <a:lumOff val="40000"/>
              </a:schemeClr>
            </a:solidFill>
          </a:ln>
        </p:spPr>
        <p:style>
          <a:lnRef idx="1">
            <a:schemeClr val="accent6"/>
          </a:lnRef>
          <a:fillRef idx="0">
            <a:schemeClr val="accent6"/>
          </a:fillRef>
          <a:effectRef idx="0">
            <a:schemeClr val="accent6"/>
          </a:effectRef>
          <a:fontRef idx="minor">
            <a:schemeClr val="tx1"/>
          </a:fontRef>
        </p:style>
      </p:cxnSp>
      <p:grpSp>
        <p:nvGrpSpPr>
          <p:cNvPr id="20" name="Group 19"/>
          <p:cNvGrpSpPr/>
          <p:nvPr/>
        </p:nvGrpSpPr>
        <p:grpSpPr>
          <a:xfrm>
            <a:off x="6454476" y="3807034"/>
            <a:ext cx="5602761" cy="1755566"/>
            <a:chOff x="4408528" y="3197434"/>
            <a:chExt cx="4202071" cy="1755566"/>
          </a:xfrm>
        </p:grpSpPr>
        <p:sp>
          <p:nvSpPr>
            <p:cNvPr id="13" name="Rectangle 12"/>
            <p:cNvSpPr/>
            <p:nvPr/>
          </p:nvSpPr>
          <p:spPr>
            <a:xfrm>
              <a:off x="4408528" y="3197434"/>
              <a:ext cx="4202071" cy="1755566"/>
            </a:xfrm>
            <a:prstGeom prst="rect">
              <a:avLst/>
            </a:prstGeom>
            <a:solidFill>
              <a:schemeClr val="accent6">
                <a:lumMod val="75000"/>
              </a:schemeClr>
            </a:solidFill>
            <a:ln w="38100">
              <a:no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pic>
          <p:nvPicPr>
            <p:cNvPr id="9" name="Picture 8"/>
            <p:cNvPicPr>
              <a:picLocks noChangeAspect="1"/>
            </p:cNvPicPr>
            <p:nvPr/>
          </p:nvPicPr>
          <p:blipFill>
            <a:blip r:embed="rId6"/>
            <a:stretch>
              <a:fillRect/>
            </a:stretch>
          </p:blipFill>
          <p:spPr>
            <a:xfrm>
              <a:off x="4527604" y="3265228"/>
              <a:ext cx="3985237" cy="1612524"/>
            </a:xfrm>
            <a:prstGeom prst="rect">
              <a:avLst/>
            </a:prstGeom>
          </p:spPr>
        </p:pic>
      </p:grpSp>
      <p:cxnSp>
        <p:nvCxnSpPr>
          <p:cNvPr id="23" name="Straight Connector 22"/>
          <p:cNvCxnSpPr/>
          <p:nvPr/>
        </p:nvCxnSpPr>
        <p:spPr>
          <a:xfrm>
            <a:off x="6850014" y="2879724"/>
            <a:ext cx="5207223" cy="927310"/>
          </a:xfrm>
          <a:prstGeom prst="line">
            <a:avLst/>
          </a:prstGeom>
          <a:ln>
            <a:solidFill>
              <a:schemeClr val="accent2">
                <a:lumMod val="60000"/>
                <a:lumOff val="40000"/>
              </a:schemeClr>
            </a:solidFill>
          </a:ln>
        </p:spPr>
        <p:style>
          <a:lnRef idx="1">
            <a:schemeClr val="accent6"/>
          </a:lnRef>
          <a:fillRef idx="0">
            <a:schemeClr val="accent6"/>
          </a:fillRef>
          <a:effectRef idx="0">
            <a:schemeClr val="accent6"/>
          </a:effectRef>
          <a:fontRef idx="minor">
            <a:schemeClr val="tx1"/>
          </a:fontRef>
        </p:style>
      </p:cxnSp>
      <p:sp>
        <p:nvSpPr>
          <p:cNvPr id="35" name="Rectangle 34"/>
          <p:cNvSpPr/>
          <p:nvPr/>
        </p:nvSpPr>
        <p:spPr>
          <a:xfrm>
            <a:off x="3623734" y="2871774"/>
            <a:ext cx="3229727" cy="307761"/>
          </a:xfrm>
          <a:prstGeom prst="rect">
            <a:avLst/>
          </a:prstGeom>
          <a:noFill/>
          <a:ln w="38100">
            <a:solidFill>
              <a:schemeClr val="accent2">
                <a:lumMod val="60000"/>
                <a:lumOff val="40000"/>
              </a:schemeClr>
            </a:solid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sp>
        <p:nvSpPr>
          <p:cNvPr id="38" name="TextBox 37"/>
          <p:cNvSpPr txBox="1"/>
          <p:nvPr/>
        </p:nvSpPr>
        <p:spPr>
          <a:xfrm>
            <a:off x="101601" y="4888061"/>
            <a:ext cx="5812671" cy="554318"/>
          </a:xfrm>
          <a:prstGeom prst="rect">
            <a:avLst/>
          </a:prstGeom>
          <a:noFill/>
          <a:effectLst/>
        </p:spPr>
        <p:txBody>
          <a:bodyPr wrap="square" lIns="45720" rIns="45720" rtlCol="0">
            <a:noAutofit/>
          </a:bodyPr>
          <a:lstStyle/>
          <a:p>
            <a:pPr>
              <a:lnSpc>
                <a:spcPct val="85000"/>
              </a:lnSpc>
              <a:spcBef>
                <a:spcPts val="700"/>
              </a:spcBef>
            </a:pPr>
            <a:r>
              <a:rPr lang="en-US" sz="1100" i="1">
                <a:solidFill>
                  <a:schemeClr val="bg1"/>
                </a:solidFill>
              </a:rPr>
              <a:t>Leverages FDB Cloud Connector web services </a:t>
            </a:r>
          </a:p>
          <a:p>
            <a:pPr>
              <a:lnSpc>
                <a:spcPct val="85000"/>
              </a:lnSpc>
              <a:spcBef>
                <a:spcPts val="700"/>
              </a:spcBef>
            </a:pPr>
            <a:r>
              <a:rPr lang="en-US" sz="1100" i="1">
                <a:solidFill>
                  <a:schemeClr val="bg1"/>
                </a:solidFill>
              </a:rPr>
              <a:t>Calculations happen in real-time using current knowledge base</a:t>
            </a:r>
          </a:p>
        </p:txBody>
      </p:sp>
      <p:sp>
        <p:nvSpPr>
          <p:cNvPr id="18" name="TextBox 17"/>
          <p:cNvSpPr txBox="1"/>
          <p:nvPr/>
        </p:nvSpPr>
        <p:spPr>
          <a:xfrm>
            <a:off x="114045" y="1720881"/>
            <a:ext cx="11204423" cy="381764"/>
          </a:xfrm>
          <a:prstGeom prst="rect">
            <a:avLst/>
          </a:prstGeom>
          <a:noFill/>
          <a:effectLst/>
        </p:spPr>
        <p:txBody>
          <a:bodyPr wrap="square" lIns="45720" rIns="45720" rtlCol="0">
            <a:noAutofit/>
          </a:bodyPr>
          <a:lstStyle/>
          <a:p>
            <a:pPr>
              <a:lnSpc>
                <a:spcPct val="85000"/>
              </a:lnSpc>
              <a:spcBef>
                <a:spcPts val="700"/>
              </a:spcBef>
            </a:pPr>
            <a:r>
              <a:rPr lang="en-US" i="1">
                <a:solidFill>
                  <a:schemeClr val="bg1"/>
                </a:solidFill>
              </a:rPr>
              <a:t>Med ordering workflow: pediatric patient, sulfamethoxazole/trimethoprim</a:t>
            </a:r>
          </a:p>
        </p:txBody>
      </p:sp>
      <p:sp>
        <p:nvSpPr>
          <p:cNvPr id="19" name="Rectangle 18"/>
          <p:cNvSpPr/>
          <p:nvPr/>
        </p:nvSpPr>
        <p:spPr>
          <a:xfrm>
            <a:off x="6701925" y="4415469"/>
            <a:ext cx="5083675" cy="159445"/>
          </a:xfrm>
          <a:prstGeom prst="rect">
            <a:avLst/>
          </a:prstGeom>
          <a:noFill/>
          <a:ln w="19050">
            <a:solidFill>
              <a:srgbClr val="FF0000"/>
            </a:solid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spTree>
    <p:extLst>
      <p:ext uri="{BB962C8B-B14F-4D97-AF65-F5344CB8AC3E}">
        <p14:creationId xmlns:p14="http://schemas.microsoft.com/office/powerpoint/2010/main" val="1035273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7757F"/>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5437" y="447169"/>
            <a:ext cx="4163823" cy="2929818"/>
          </a:xfrm>
          <a:prstGeom prst="rect">
            <a:avLst/>
          </a:prstGeom>
          <a:ln w="12700">
            <a:solidFill>
              <a:schemeClr val="accent1"/>
            </a:solidFill>
          </a:ln>
          <a:effectLst>
            <a:outerShdw blurRad="50800" dist="38100" dir="2700000" algn="tl" rotWithShape="0">
              <a:prstClr val="black">
                <a:alpha val="40000"/>
              </a:prstClr>
            </a:outerShdw>
          </a:effectLst>
        </p:spPr>
      </p:pic>
      <p:pic>
        <p:nvPicPr>
          <p:cNvPr id="8" name="Picture 7"/>
          <p:cNvPicPr>
            <a:picLocks noChangeAspect="1"/>
          </p:cNvPicPr>
          <p:nvPr/>
        </p:nvPicPr>
        <p:blipFill>
          <a:blip r:embed="rId3"/>
          <a:stretch>
            <a:fillRect/>
          </a:stretch>
        </p:blipFill>
        <p:spPr>
          <a:xfrm>
            <a:off x="775482" y="1822156"/>
            <a:ext cx="5042159" cy="2114659"/>
          </a:xfrm>
          <a:prstGeom prst="rect">
            <a:avLst/>
          </a:prstGeom>
        </p:spPr>
      </p:pic>
      <p:pic>
        <p:nvPicPr>
          <p:cNvPr id="9" name="Picture 8"/>
          <p:cNvPicPr>
            <a:picLocks noChangeAspect="1"/>
          </p:cNvPicPr>
          <p:nvPr/>
        </p:nvPicPr>
        <p:blipFill>
          <a:blip r:embed="rId4"/>
          <a:stretch>
            <a:fillRect/>
          </a:stretch>
        </p:blipFill>
        <p:spPr>
          <a:xfrm>
            <a:off x="767956" y="4283127"/>
            <a:ext cx="5429529" cy="2089257"/>
          </a:xfrm>
          <a:prstGeom prst="rect">
            <a:avLst/>
          </a:prstGeom>
        </p:spPr>
      </p:pic>
      <p:pic>
        <p:nvPicPr>
          <p:cNvPr id="5" name="Picture 4" descr="meducation_new_logo_white.ai"/>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584" y="230952"/>
            <a:ext cx="5524500" cy="93980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43083" y="2835087"/>
            <a:ext cx="2857148" cy="3616813"/>
          </a:xfrm>
          <a:prstGeom prst="rect">
            <a:avLst/>
          </a:prstGeom>
          <a:noFill/>
          <a:ln w="12700">
            <a:solidFill>
              <a:schemeClr val="tx1">
                <a:lumMod val="85000"/>
                <a:lumOff val="15000"/>
              </a:schemeClr>
            </a:solidFill>
          </a:ln>
          <a:effectLst>
            <a:outerShdw blurRad="50800" dist="38100" dir="2700000" algn="tl" rotWithShape="0">
              <a:prstClr val="black">
                <a:alpha val="40000"/>
              </a:prstClr>
            </a:outerShdw>
          </a:effectLst>
        </p:spPr>
      </p:pic>
      <p:sp>
        <p:nvSpPr>
          <p:cNvPr id="2" name="TextBox 1"/>
          <p:cNvSpPr txBox="1"/>
          <p:nvPr/>
        </p:nvSpPr>
        <p:spPr>
          <a:xfrm>
            <a:off x="1698172" y="933655"/>
            <a:ext cx="2160335" cy="584775"/>
          </a:xfrm>
          <a:prstGeom prst="rect">
            <a:avLst/>
          </a:prstGeom>
          <a:noFill/>
        </p:spPr>
        <p:txBody>
          <a:bodyPr wrap="none" rtlCol="0">
            <a:spAutoFit/>
          </a:bodyPr>
          <a:lstStyle/>
          <a:p>
            <a:pPr defTabSz="457200"/>
            <a:r>
              <a:rPr lang="en-US" sz="3200" b="1" dirty="0">
                <a:solidFill>
                  <a:prstClr val="white"/>
                </a:solidFill>
                <a:latin typeface="Calibri Light"/>
              </a:rPr>
              <a:t>(CDS Hooks)</a:t>
            </a:r>
          </a:p>
        </p:txBody>
      </p:sp>
    </p:spTree>
    <p:extLst>
      <p:ext uri="{BB962C8B-B14F-4D97-AF65-F5344CB8AC3E}">
        <p14:creationId xmlns:p14="http://schemas.microsoft.com/office/powerpoint/2010/main" val="21025748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795D5"/>
        </a:solidFill>
        <a:effectLst/>
      </p:bgPr>
    </p:bg>
    <p:spTree>
      <p:nvGrpSpPr>
        <p:cNvPr id="1" name=""/>
        <p:cNvGrpSpPr/>
        <p:nvPr/>
      </p:nvGrpSpPr>
      <p:grpSpPr>
        <a:xfrm>
          <a:off x="0" y="0"/>
          <a:ext cx="0" cy="0"/>
          <a:chOff x="0" y="0"/>
          <a:chExt cx="0" cy="0"/>
        </a:xfrm>
      </p:grpSpPr>
      <p:pic>
        <p:nvPicPr>
          <p:cNvPr id="2" name="Picture 1" descr="rxrevu-cds-hook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765" y="0"/>
            <a:ext cx="9144000" cy="6858000"/>
          </a:xfrm>
          <a:prstGeom prst="rect">
            <a:avLst/>
          </a:prstGeom>
        </p:spPr>
      </p:pic>
    </p:spTree>
    <p:extLst>
      <p:ext uri="{BB962C8B-B14F-4D97-AF65-F5344CB8AC3E}">
        <p14:creationId xmlns:p14="http://schemas.microsoft.com/office/powerpoint/2010/main" val="1132697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953801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85" y="5"/>
            <a:ext cx="12052514" cy="1624748"/>
          </a:xfrm>
        </p:spPr>
        <p:txBody>
          <a:bodyPr>
            <a:normAutofit fontScale="90000"/>
          </a:bodyPr>
          <a:lstStyle/>
          <a:p>
            <a:r>
              <a:rPr lang="en-US" dirty="0">
                <a:solidFill>
                  <a:schemeClr val="accent1"/>
                </a:solidFill>
              </a:rPr>
              <a:t>CDS Hooks</a:t>
            </a:r>
            <a:br>
              <a:rPr lang="en-US" dirty="0"/>
            </a:br>
            <a:r>
              <a:rPr lang="en-US" sz="4700" i="1" dirty="0"/>
              <a:t>A vendor agnostic remote decision support specification</a:t>
            </a:r>
          </a:p>
        </p:txBody>
      </p:sp>
      <p:grpSp>
        <p:nvGrpSpPr>
          <p:cNvPr id="11" name="Group 10"/>
          <p:cNvGrpSpPr/>
          <p:nvPr/>
        </p:nvGrpSpPr>
        <p:grpSpPr>
          <a:xfrm>
            <a:off x="700896" y="2763327"/>
            <a:ext cx="2973033" cy="3109650"/>
            <a:chOff x="525671" y="2072495"/>
            <a:chExt cx="1945621" cy="2332238"/>
          </a:xfrm>
        </p:grpSpPr>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7289" y="2072495"/>
              <a:ext cx="1601920" cy="839893"/>
            </a:xfrm>
            <a:prstGeom prst="rect">
              <a:avLst/>
            </a:prstGeom>
          </p:spPr>
        </p:pic>
        <p:sp>
          <p:nvSpPr>
            <p:cNvPr id="8" name="TextBox 7"/>
            <p:cNvSpPr txBox="1"/>
            <p:nvPr/>
          </p:nvSpPr>
          <p:spPr>
            <a:xfrm>
              <a:off x="525671" y="3781485"/>
              <a:ext cx="1945621" cy="623248"/>
            </a:xfrm>
            <a:prstGeom prst="rect">
              <a:avLst/>
            </a:prstGeom>
            <a:noFill/>
          </p:spPr>
          <p:txBody>
            <a:bodyPr wrap="square" rtlCol="0">
              <a:spAutoFit/>
            </a:bodyPr>
            <a:lstStyle/>
            <a:p>
              <a:pPr algn="ctr"/>
              <a:r>
                <a:rPr lang="en-US" sz="2400" b="1" dirty="0">
                  <a:latin typeface="+mj-lt"/>
                </a:rPr>
                <a:t>Originated from the team behind SMART</a:t>
              </a:r>
            </a:p>
          </p:txBody>
        </p:sp>
      </p:grpSp>
      <p:grpSp>
        <p:nvGrpSpPr>
          <p:cNvPr id="17" name="Group 16">
            <a:extLst>
              <a:ext uri="{FF2B5EF4-FFF2-40B4-BE49-F238E27FC236}">
                <a16:creationId xmlns:a16="http://schemas.microsoft.com/office/drawing/2014/main" id="{5F077780-5EAF-7646-944F-7FDEEB64975E}"/>
              </a:ext>
            </a:extLst>
          </p:cNvPr>
          <p:cNvGrpSpPr/>
          <p:nvPr/>
        </p:nvGrpSpPr>
        <p:grpSpPr>
          <a:xfrm>
            <a:off x="8144352" y="2439375"/>
            <a:ext cx="3080375" cy="3042911"/>
            <a:chOff x="8144352" y="2439375"/>
            <a:chExt cx="3080375" cy="3042911"/>
          </a:xfrm>
        </p:grpSpPr>
        <p:sp>
          <p:nvSpPr>
            <p:cNvPr id="10" name="TextBox 9"/>
            <p:cNvSpPr txBox="1"/>
            <p:nvPr/>
          </p:nvSpPr>
          <p:spPr>
            <a:xfrm>
              <a:off x="8144352" y="5020621"/>
              <a:ext cx="3080375" cy="461665"/>
            </a:xfrm>
            <a:prstGeom prst="rect">
              <a:avLst/>
            </a:prstGeom>
            <a:noFill/>
          </p:spPr>
          <p:txBody>
            <a:bodyPr wrap="square" rtlCol="0">
              <a:spAutoFit/>
            </a:bodyPr>
            <a:lstStyle/>
            <a:p>
              <a:pPr algn="ctr"/>
              <a:r>
                <a:rPr lang="en-US" sz="2400" b="1" dirty="0">
                  <a:latin typeface="+mj-lt"/>
                </a:rPr>
                <a:t>Emerging HL7 standard</a:t>
              </a:r>
            </a:p>
          </p:txBody>
        </p:sp>
        <p:pic>
          <p:nvPicPr>
            <p:cNvPr id="6" name="Picture 5">
              <a:extLst>
                <a:ext uri="{FF2B5EF4-FFF2-40B4-BE49-F238E27FC236}">
                  <a16:creationId xmlns:a16="http://schemas.microsoft.com/office/drawing/2014/main" id="{94570F8D-8469-6740-A4B5-13CA13AFD0D2}"/>
                </a:ext>
              </a:extLst>
            </p:cNvPr>
            <p:cNvPicPr>
              <a:picLocks noChangeAspect="1"/>
            </p:cNvPicPr>
            <p:nvPr/>
          </p:nvPicPr>
          <p:blipFill>
            <a:blip r:embed="rId4"/>
            <a:stretch>
              <a:fillRect/>
            </a:stretch>
          </p:blipFill>
          <p:spPr>
            <a:xfrm>
              <a:off x="8801228" y="2439375"/>
              <a:ext cx="1766624" cy="1766624"/>
            </a:xfrm>
            <a:prstGeom prst="rect">
              <a:avLst/>
            </a:prstGeom>
          </p:spPr>
        </p:pic>
      </p:grpSp>
      <p:grpSp>
        <p:nvGrpSpPr>
          <p:cNvPr id="16" name="Group 15">
            <a:extLst>
              <a:ext uri="{FF2B5EF4-FFF2-40B4-BE49-F238E27FC236}">
                <a16:creationId xmlns:a16="http://schemas.microsoft.com/office/drawing/2014/main" id="{16622748-438F-A641-BEB6-82A07C84EB04}"/>
              </a:ext>
            </a:extLst>
          </p:cNvPr>
          <p:cNvGrpSpPr/>
          <p:nvPr/>
        </p:nvGrpSpPr>
        <p:grpSpPr>
          <a:xfrm>
            <a:off x="4412108" y="2892165"/>
            <a:ext cx="2990332" cy="3350145"/>
            <a:chOff x="4412108" y="2892165"/>
            <a:chExt cx="2990332" cy="3350145"/>
          </a:xfrm>
        </p:grpSpPr>
        <p:sp>
          <p:nvSpPr>
            <p:cNvPr id="9" name="TextBox 8"/>
            <p:cNvSpPr txBox="1"/>
            <p:nvPr/>
          </p:nvSpPr>
          <p:spPr>
            <a:xfrm>
              <a:off x="4412108" y="5041981"/>
              <a:ext cx="2990332" cy="1200329"/>
            </a:xfrm>
            <a:prstGeom prst="rect">
              <a:avLst/>
            </a:prstGeom>
            <a:noFill/>
          </p:spPr>
          <p:txBody>
            <a:bodyPr wrap="square" rtlCol="0">
              <a:spAutoFit/>
            </a:bodyPr>
            <a:lstStyle/>
            <a:p>
              <a:pPr algn="ctr"/>
              <a:r>
                <a:rPr lang="en-US" sz="2400" b="1" dirty="0">
                  <a:latin typeface="+mj-lt"/>
                </a:rPr>
                <a:t>Open source via the Creative Commons Attribution 4.0 license</a:t>
              </a:r>
            </a:p>
          </p:txBody>
        </p:sp>
        <p:pic>
          <p:nvPicPr>
            <p:cNvPr id="15" name="Picture 14">
              <a:extLst>
                <a:ext uri="{FF2B5EF4-FFF2-40B4-BE49-F238E27FC236}">
                  <a16:creationId xmlns:a16="http://schemas.microsoft.com/office/drawing/2014/main" id="{285FB555-21A9-8B48-B87C-5B207D6516D3}"/>
                </a:ext>
              </a:extLst>
            </p:cNvPr>
            <p:cNvPicPr>
              <a:picLocks noChangeAspect="1"/>
            </p:cNvPicPr>
            <p:nvPr/>
          </p:nvPicPr>
          <p:blipFill>
            <a:blip r:embed="rId5"/>
            <a:stretch>
              <a:fillRect/>
            </a:stretch>
          </p:blipFill>
          <p:spPr>
            <a:xfrm>
              <a:off x="4519476" y="2892165"/>
              <a:ext cx="2882964" cy="991019"/>
            </a:xfrm>
            <a:prstGeom prst="rect">
              <a:avLst/>
            </a:prstGeom>
          </p:spPr>
        </p:pic>
      </p:grpSp>
    </p:spTree>
    <p:extLst>
      <p:ext uri="{BB962C8B-B14F-4D97-AF65-F5344CB8AC3E}">
        <p14:creationId xmlns:p14="http://schemas.microsoft.com/office/powerpoint/2010/main" val="225390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CDS Service</a:t>
            </a:r>
          </a:p>
        </p:txBody>
      </p:sp>
      <p:sp>
        <p:nvSpPr>
          <p:cNvPr id="3" name="Content Placeholder 2"/>
          <p:cNvSpPr>
            <a:spLocks noGrp="1"/>
          </p:cNvSpPr>
          <p:nvPr>
            <p:ph idx="1"/>
          </p:nvPr>
        </p:nvSpPr>
        <p:spPr>
          <a:xfrm>
            <a:off x="414870" y="1280189"/>
            <a:ext cx="11265623" cy="4528969"/>
          </a:xfrm>
        </p:spPr>
        <p:txBody>
          <a:bodyPr/>
          <a:lstStyle/>
          <a:p>
            <a:pPr marL="0" indent="0">
              <a:buNone/>
            </a:pPr>
            <a:r>
              <a:rPr lang="en-US" dirty="0">
                <a:latin typeface="+mj-lt"/>
              </a:rPr>
              <a:t>A service that is:</a:t>
            </a:r>
          </a:p>
          <a:p>
            <a:pPr marL="0" indent="0">
              <a:buNone/>
            </a:pPr>
            <a:r>
              <a:rPr lang="en-US" dirty="0">
                <a:latin typeface="+mj-lt"/>
              </a:rPr>
              <a:t>  invoked by the EHR via a </a:t>
            </a:r>
            <a:r>
              <a:rPr lang="en-US" b="1" dirty="0">
                <a:solidFill>
                  <a:srgbClr val="1981CA"/>
                </a:solidFill>
                <a:latin typeface="+mj-lt"/>
              </a:rPr>
              <a:t>hook</a:t>
            </a:r>
            <a:r>
              <a:rPr lang="en-US" dirty="0">
                <a:latin typeface="+mj-lt"/>
              </a:rPr>
              <a:t>,</a:t>
            </a:r>
          </a:p>
          <a:p>
            <a:pPr marL="0" indent="0">
              <a:buNone/>
            </a:pPr>
            <a:r>
              <a:rPr lang="en-US" dirty="0">
                <a:latin typeface="+mj-lt"/>
              </a:rPr>
              <a:t>  evaluates </a:t>
            </a:r>
            <a:r>
              <a:rPr lang="en-US" b="1" dirty="0">
                <a:solidFill>
                  <a:srgbClr val="1981CA"/>
                </a:solidFill>
                <a:latin typeface="+mj-lt"/>
              </a:rPr>
              <a:t>its own logic </a:t>
            </a:r>
            <a:r>
              <a:rPr lang="en-US" dirty="0">
                <a:latin typeface="+mj-lt"/>
              </a:rPr>
              <a:t>using FHIR data,</a:t>
            </a:r>
          </a:p>
          <a:p>
            <a:pPr marL="0" indent="0">
              <a:buNone/>
            </a:pPr>
            <a:r>
              <a:rPr lang="en-US" dirty="0">
                <a:latin typeface="+mj-lt"/>
              </a:rPr>
              <a:t>  returns decision support via </a:t>
            </a:r>
            <a:r>
              <a:rPr lang="en-US" b="1" dirty="0">
                <a:solidFill>
                  <a:srgbClr val="1981CA"/>
                </a:solidFill>
                <a:latin typeface="+mj-lt"/>
              </a:rPr>
              <a:t>cards</a:t>
            </a:r>
          </a:p>
        </p:txBody>
      </p:sp>
      <p:pic>
        <p:nvPicPr>
          <p:cNvPr id="8" name="Picture 7" descr="ouik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0099" y="4543007"/>
            <a:ext cx="2631887" cy="1829483"/>
          </a:xfrm>
          <a:prstGeom prst="rect">
            <a:avLst/>
          </a:prstGeom>
        </p:spPr>
      </p:pic>
      <p:pic>
        <p:nvPicPr>
          <p:cNvPr id="9" name="Picture 8" descr="neural-networ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0971" y="4543007"/>
            <a:ext cx="2143924" cy="1829483"/>
          </a:xfrm>
          <a:prstGeom prst="rect">
            <a:avLst/>
          </a:prstGeom>
        </p:spPr>
      </p:pic>
      <p:pic>
        <p:nvPicPr>
          <p:cNvPr id="10" name="Picture 9" descr="mechanical-turk.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5120" y="4543007"/>
            <a:ext cx="1976331" cy="1829483"/>
          </a:xfrm>
          <a:prstGeom prst="rect">
            <a:avLst/>
          </a:prstGeom>
        </p:spPr>
      </p:pic>
      <p:pic>
        <p:nvPicPr>
          <p:cNvPr id="11" name="Picture 10" descr="bpm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1909" y="4543007"/>
            <a:ext cx="1818612" cy="1818612"/>
          </a:xfrm>
          <a:prstGeom prst="rect">
            <a:avLst/>
          </a:prstGeom>
        </p:spPr>
      </p:pic>
    </p:spTree>
    <p:extLst>
      <p:ext uri="{BB962C8B-B14F-4D97-AF65-F5344CB8AC3E}">
        <p14:creationId xmlns:p14="http://schemas.microsoft.com/office/powerpoint/2010/main" val="364976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par>
                          <p:cTn id="8" fill="hold">
                            <p:stCondLst>
                              <p:cond delay="500"/>
                            </p:stCondLst>
                            <p:childTnLst>
                              <p:par>
                                <p:cTn id="9" presetID="9" presetClass="entr" presetSubtype="0" fill="hold" nodeType="afterEffect">
                                  <p:stCondLst>
                                    <p:cond delay="100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par>
                          <p:cTn id="12" fill="hold">
                            <p:stCondLst>
                              <p:cond delay="2000"/>
                            </p:stCondLst>
                            <p:childTnLst>
                              <p:par>
                                <p:cTn id="13" presetID="9" presetClass="entr" presetSubtype="0" fill="hold" nodeType="afterEffect">
                                  <p:stCondLst>
                                    <p:cond delay="100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par>
                          <p:cTn id="16" fill="hold">
                            <p:stCondLst>
                              <p:cond delay="3500"/>
                            </p:stCondLst>
                            <p:childTnLst>
                              <p:par>
                                <p:cTn id="17" presetID="9" presetClass="entr" presetSubtype="0" fill="hold" nodeType="afterEffect">
                                  <p:stCondLst>
                                    <p:cond delay="100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Hooks</a:t>
            </a:r>
          </a:p>
        </p:txBody>
      </p:sp>
      <p:sp>
        <p:nvSpPr>
          <p:cNvPr id="3" name="Content Placeholder 2"/>
          <p:cNvSpPr>
            <a:spLocks noGrp="1"/>
          </p:cNvSpPr>
          <p:nvPr>
            <p:ph idx="1"/>
          </p:nvPr>
        </p:nvSpPr>
        <p:spPr/>
        <p:txBody>
          <a:bodyPr>
            <a:normAutofit/>
          </a:bodyPr>
          <a:lstStyle/>
          <a:p>
            <a:pPr marL="0" indent="0">
              <a:buNone/>
            </a:pPr>
            <a:r>
              <a:rPr lang="en-US" b="1" dirty="0">
                <a:solidFill>
                  <a:srgbClr val="1981CA"/>
                </a:solidFill>
                <a:latin typeface="+mj-lt"/>
                <a:cs typeface="Courier New"/>
              </a:rPr>
              <a:t>patient-view</a:t>
            </a:r>
          </a:p>
          <a:p>
            <a:pPr marL="0" indent="0">
              <a:buNone/>
            </a:pPr>
            <a:r>
              <a:rPr lang="en-US" dirty="0">
                <a:latin typeface="+mj-lt"/>
              </a:rPr>
              <a:t>When a patient’s chart is opened</a:t>
            </a:r>
          </a:p>
          <a:p>
            <a:pPr marL="0" indent="0">
              <a:buNone/>
            </a:pPr>
            <a:endParaRPr lang="en-US" dirty="0">
              <a:latin typeface="+mj-lt"/>
            </a:endParaRPr>
          </a:p>
          <a:p>
            <a:pPr marL="0" indent="0">
              <a:buNone/>
            </a:pPr>
            <a:r>
              <a:rPr lang="en-US" b="1" dirty="0">
                <a:solidFill>
                  <a:srgbClr val="1981CA"/>
                </a:solidFill>
                <a:latin typeface="+mj-lt"/>
                <a:cs typeface="Courier New"/>
              </a:rPr>
              <a:t>medication-prescribe</a:t>
            </a:r>
          </a:p>
          <a:p>
            <a:pPr marL="0" indent="0">
              <a:buNone/>
            </a:pPr>
            <a:r>
              <a:rPr lang="en-US" dirty="0">
                <a:latin typeface="+mj-lt"/>
              </a:rPr>
              <a:t>When a medication is selected for prescription</a:t>
            </a:r>
          </a:p>
          <a:p>
            <a:pPr marL="0" indent="0">
              <a:buNone/>
            </a:pPr>
            <a:endParaRPr lang="en-US" dirty="0">
              <a:latin typeface="+mj-lt"/>
            </a:endParaRPr>
          </a:p>
          <a:p>
            <a:pPr marL="0" indent="0">
              <a:buNone/>
            </a:pPr>
            <a:r>
              <a:rPr lang="en-US" b="1" dirty="0">
                <a:solidFill>
                  <a:srgbClr val="1981CA"/>
                </a:solidFill>
                <a:latin typeface="+mj-lt"/>
                <a:cs typeface="Courier New"/>
              </a:rPr>
              <a:t>order-review</a:t>
            </a:r>
          </a:p>
          <a:p>
            <a:pPr marL="0" indent="0">
              <a:buNone/>
            </a:pPr>
            <a:r>
              <a:rPr lang="en-US" dirty="0">
                <a:latin typeface="+mj-lt"/>
              </a:rPr>
              <a:t>Viewing pending orders for signing</a:t>
            </a:r>
          </a:p>
        </p:txBody>
      </p:sp>
    </p:spTree>
    <p:extLst>
      <p:ext uri="{BB962C8B-B14F-4D97-AF65-F5344CB8AC3E}">
        <p14:creationId xmlns:p14="http://schemas.microsoft.com/office/powerpoint/2010/main" val="2751920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6603191" y="666636"/>
            <a:ext cx="1988822" cy="1903595"/>
            <a:chOff x="3307249" y="1087869"/>
            <a:chExt cx="1988822" cy="1903595"/>
          </a:xfrm>
        </p:grpSpPr>
        <p:sp>
          <p:nvSpPr>
            <p:cNvPr id="4" name="Rounded Rectangle 3"/>
            <p:cNvSpPr/>
            <p:nvPr/>
          </p:nvSpPr>
          <p:spPr>
            <a:xfrm>
              <a:off x="3307249" y="150690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p:cNvSpPr/>
            <p:nvPr/>
          </p:nvSpPr>
          <p:spPr>
            <a:xfrm>
              <a:off x="3478700" y="129738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p:cNvSpPr/>
            <p:nvPr/>
          </p:nvSpPr>
          <p:spPr>
            <a:xfrm>
              <a:off x="3650151" y="108786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CDS</a:t>
              </a:r>
            </a:p>
            <a:p>
              <a:pPr algn="ctr"/>
              <a:r>
                <a:rPr lang="en-US" sz="2800" dirty="0"/>
                <a:t>Services</a:t>
              </a:r>
            </a:p>
          </p:txBody>
        </p:sp>
      </p:grpSp>
      <p:grpSp>
        <p:nvGrpSpPr>
          <p:cNvPr id="12" name="Group 11"/>
          <p:cNvGrpSpPr/>
          <p:nvPr/>
        </p:nvGrpSpPr>
        <p:grpSpPr>
          <a:xfrm>
            <a:off x="383380" y="766708"/>
            <a:ext cx="2805113" cy="1482285"/>
            <a:chOff x="1497805" y="3072489"/>
            <a:chExt cx="2805113" cy="1482285"/>
          </a:xfrm>
        </p:grpSpPr>
        <p:sp>
          <p:nvSpPr>
            <p:cNvPr id="9" name="Rounded Rectangle 8"/>
            <p:cNvSpPr/>
            <p:nvPr/>
          </p:nvSpPr>
          <p:spPr>
            <a:xfrm>
              <a:off x="1785937" y="3072489"/>
              <a:ext cx="2214563" cy="419040"/>
            </a:xfrm>
            <a:prstGeom prst="roundRect">
              <a:avLst/>
            </a:prstGeom>
            <a:solidFill>
              <a:srgbClr val="ECB7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EHR Med Order</a:t>
              </a:r>
            </a:p>
          </p:txBody>
        </p:sp>
        <p:sp>
          <p:nvSpPr>
            <p:cNvPr id="10" name="Rounded Rectangle 9"/>
            <p:cNvSpPr/>
            <p:nvPr/>
          </p:nvSpPr>
          <p:spPr>
            <a:xfrm>
              <a:off x="1497805" y="3448664"/>
              <a:ext cx="2805113" cy="1104225"/>
            </a:xfrm>
            <a:prstGeom prst="roundRect">
              <a:avLst/>
            </a:prstGeom>
            <a:solidFill>
              <a:srgbClr val="ECB7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     Toprol XL</a:t>
              </a:r>
              <a:br>
                <a:rPr lang="en-US" sz="2800" dirty="0">
                  <a:solidFill>
                    <a:schemeClr val="tx1"/>
                  </a:solidFill>
                </a:rPr>
              </a:br>
              <a:r>
                <a:rPr lang="en-US" sz="2800" dirty="0">
                  <a:solidFill>
                    <a:schemeClr val="tx1"/>
                  </a:solidFill>
                </a:rPr>
                <a:t>     50 mg daily</a:t>
              </a:r>
            </a:p>
          </p:txBody>
        </p:sp>
        <p:sp>
          <p:nvSpPr>
            <p:cNvPr id="11" name="Rectangle 10"/>
            <p:cNvSpPr/>
            <p:nvPr/>
          </p:nvSpPr>
          <p:spPr>
            <a:xfrm>
              <a:off x="1663354" y="3539111"/>
              <a:ext cx="569387" cy="1015663"/>
            </a:xfrm>
            <a:prstGeom prst="rect">
              <a:avLst/>
            </a:prstGeom>
          </p:spPr>
          <p:txBody>
            <a:bodyPr wrap="none">
              <a:spAutoFit/>
            </a:bodyPr>
            <a:lstStyle/>
            <a:p>
              <a:r>
                <a:rPr lang="en-US" sz="6000" dirty="0"/>
                <a:t>℞</a:t>
              </a:r>
            </a:p>
          </p:txBody>
        </p:sp>
      </p:grpSp>
      <p:sp>
        <p:nvSpPr>
          <p:cNvPr id="13" name="Right Arrow 12"/>
          <p:cNvSpPr/>
          <p:nvPr/>
        </p:nvSpPr>
        <p:spPr>
          <a:xfrm>
            <a:off x="3583628" y="1404122"/>
            <a:ext cx="272891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3452661" y="876156"/>
            <a:ext cx="2848112" cy="646331"/>
          </a:xfrm>
          <a:prstGeom prst="rect">
            <a:avLst/>
          </a:prstGeom>
          <a:noFill/>
        </p:spPr>
        <p:txBody>
          <a:bodyPr wrap="square" rtlCol="0">
            <a:spAutoFit/>
          </a:bodyPr>
          <a:lstStyle/>
          <a:p>
            <a:pPr algn="ctr"/>
            <a:r>
              <a:rPr lang="en-US" sz="1800" dirty="0"/>
              <a:t>EHR triggers a </a:t>
            </a:r>
            <a:r>
              <a:rPr lang="en-US" sz="1800" b="1" dirty="0"/>
              <a:t>CDS hook</a:t>
            </a:r>
            <a:r>
              <a:rPr lang="en-US" sz="1800" dirty="0"/>
              <a:t> and invokes a remote service</a:t>
            </a:r>
            <a:endParaRPr lang="en-US" sz="1800" b="1" dirty="0"/>
          </a:p>
        </p:txBody>
      </p:sp>
      <p:sp>
        <p:nvSpPr>
          <p:cNvPr id="15" name="Oval 14"/>
          <p:cNvSpPr/>
          <p:nvPr/>
        </p:nvSpPr>
        <p:spPr>
          <a:xfrm>
            <a:off x="4566039" y="310547"/>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a:t>
            </a:r>
          </a:p>
        </p:txBody>
      </p:sp>
      <p:sp>
        <p:nvSpPr>
          <p:cNvPr id="29" name="Oval 28"/>
          <p:cNvSpPr/>
          <p:nvPr/>
        </p:nvSpPr>
        <p:spPr>
          <a:xfrm>
            <a:off x="10150360" y="572151"/>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2</a:t>
            </a:r>
          </a:p>
        </p:txBody>
      </p:sp>
      <p:sp>
        <p:nvSpPr>
          <p:cNvPr id="34" name="TextBox 33"/>
          <p:cNvSpPr txBox="1"/>
          <p:nvPr/>
        </p:nvSpPr>
        <p:spPr>
          <a:xfrm>
            <a:off x="9325394" y="1185748"/>
            <a:ext cx="2507182" cy="923330"/>
          </a:xfrm>
          <a:prstGeom prst="rect">
            <a:avLst/>
          </a:prstGeom>
          <a:noFill/>
        </p:spPr>
        <p:txBody>
          <a:bodyPr wrap="square" rtlCol="0">
            <a:spAutoFit/>
          </a:bodyPr>
          <a:lstStyle/>
          <a:p>
            <a:r>
              <a:rPr lang="en-US" sz="1800" b="1" dirty="0"/>
              <a:t>CDS Service </a:t>
            </a:r>
            <a:r>
              <a:rPr lang="en-US" sz="1800" dirty="0"/>
              <a:t>executes</a:t>
            </a:r>
            <a:br>
              <a:rPr lang="en-US" sz="1800" dirty="0"/>
            </a:br>
            <a:r>
              <a:rPr lang="en-US" sz="1800" dirty="0"/>
              <a:t>its own rules, leveraging FHIR data as needed</a:t>
            </a:r>
            <a:endParaRPr lang="en-US" sz="1800" b="1" dirty="0"/>
          </a:p>
        </p:txBody>
      </p:sp>
      <p:sp>
        <p:nvSpPr>
          <p:cNvPr id="41" name="Can 40"/>
          <p:cNvSpPr/>
          <p:nvPr/>
        </p:nvSpPr>
        <p:spPr>
          <a:xfrm>
            <a:off x="9662759" y="3353978"/>
            <a:ext cx="1671127" cy="1739105"/>
          </a:xfrm>
          <a:prstGeom prst="ca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EHR</a:t>
            </a:r>
          </a:p>
          <a:p>
            <a:pPr algn="ctr"/>
            <a:r>
              <a:rPr lang="en-US" sz="2400" dirty="0"/>
              <a:t>FHIR Server</a:t>
            </a:r>
          </a:p>
        </p:txBody>
      </p:sp>
      <p:sp>
        <p:nvSpPr>
          <p:cNvPr id="42" name="Right Arrow 41"/>
          <p:cNvSpPr/>
          <p:nvPr/>
        </p:nvSpPr>
        <p:spPr>
          <a:xfrm rot="5400000">
            <a:off x="9640137" y="2447101"/>
            <a:ext cx="102044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ight Arrow 42"/>
          <p:cNvSpPr/>
          <p:nvPr/>
        </p:nvSpPr>
        <p:spPr>
          <a:xfrm rot="16200000">
            <a:off x="10243461" y="2431759"/>
            <a:ext cx="102044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4" name="Elbow Connector 43"/>
          <p:cNvCxnSpPr/>
          <p:nvPr/>
        </p:nvCxnSpPr>
        <p:spPr>
          <a:xfrm rot="10800000" flipV="1">
            <a:off x="3568392" y="2779749"/>
            <a:ext cx="4029213" cy="2126478"/>
          </a:xfrm>
          <a:prstGeom prst="bentConnector3">
            <a:avLst>
              <a:gd name="adj1" fmla="val 2129"/>
            </a:avLst>
          </a:prstGeom>
          <a:ln w="171450">
            <a:tailEnd type="triangle"/>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5464194" y="3549468"/>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3</a:t>
            </a:r>
          </a:p>
        </p:txBody>
      </p:sp>
      <p:sp>
        <p:nvSpPr>
          <p:cNvPr id="46" name="TextBox 45"/>
          <p:cNvSpPr txBox="1"/>
          <p:nvPr/>
        </p:nvSpPr>
        <p:spPr>
          <a:xfrm>
            <a:off x="4086225" y="4147928"/>
            <a:ext cx="3328988" cy="646331"/>
          </a:xfrm>
          <a:prstGeom prst="rect">
            <a:avLst/>
          </a:prstGeom>
          <a:noFill/>
        </p:spPr>
        <p:txBody>
          <a:bodyPr wrap="square" rtlCol="0">
            <a:spAutoFit/>
          </a:bodyPr>
          <a:lstStyle/>
          <a:p>
            <a:pPr algn="ctr"/>
            <a:r>
              <a:rPr lang="en-US" sz="1800" dirty="0"/>
              <a:t>Returns </a:t>
            </a:r>
            <a:r>
              <a:rPr lang="en-US" sz="1800" b="1" dirty="0"/>
              <a:t>CDS cards</a:t>
            </a:r>
          </a:p>
          <a:p>
            <a:pPr algn="ctr"/>
            <a:r>
              <a:rPr lang="en-US" sz="1800" dirty="0"/>
              <a:t>(rendered and displayed by EHR)</a:t>
            </a:r>
          </a:p>
        </p:txBody>
      </p:sp>
      <p:sp>
        <p:nvSpPr>
          <p:cNvPr id="47" name="Rounded Rectangle 46"/>
          <p:cNvSpPr/>
          <p:nvPr/>
        </p:nvSpPr>
        <p:spPr>
          <a:xfrm>
            <a:off x="383380" y="3169008"/>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$200 per month</a:t>
            </a:r>
            <a:br>
              <a:rPr lang="en-US" sz="1800" dirty="0"/>
            </a:br>
            <a:r>
              <a:rPr lang="en-US" sz="1800" dirty="0"/>
              <a:t>(patient pays $30)</a:t>
            </a:r>
          </a:p>
        </p:txBody>
      </p:sp>
      <p:sp>
        <p:nvSpPr>
          <p:cNvPr id="48" name="Rounded Rectangle 47"/>
          <p:cNvSpPr/>
          <p:nvPr/>
        </p:nvSpPr>
        <p:spPr>
          <a:xfrm>
            <a:off x="383379" y="4497625"/>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t>Try Propranolol instead</a:t>
            </a:r>
          </a:p>
        </p:txBody>
      </p:sp>
      <p:sp>
        <p:nvSpPr>
          <p:cNvPr id="49" name="Rounded Rectangle 48"/>
          <p:cNvSpPr/>
          <p:nvPr/>
        </p:nvSpPr>
        <p:spPr>
          <a:xfrm>
            <a:off x="548929" y="4967018"/>
            <a:ext cx="2337146" cy="233632"/>
          </a:xfrm>
          <a:prstGeom prst="roundRect">
            <a:avLst/>
          </a:prstGeom>
          <a:solidFill>
            <a:srgbClr val="F8E5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C00000"/>
                </a:solidFill>
              </a:rPr>
              <a:t>Switch to Propranolol</a:t>
            </a:r>
          </a:p>
        </p:txBody>
      </p:sp>
      <p:sp>
        <p:nvSpPr>
          <p:cNvPr id="50" name="Rounded Rectangle 49"/>
          <p:cNvSpPr/>
          <p:nvPr/>
        </p:nvSpPr>
        <p:spPr>
          <a:xfrm>
            <a:off x="383377" y="5826242"/>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Managing hypertension?</a:t>
            </a:r>
            <a:br>
              <a:rPr lang="en-US" sz="1800" dirty="0"/>
            </a:br>
            <a:r>
              <a:rPr lang="en-US" sz="1800" dirty="0"/>
              <a:t>    </a:t>
            </a:r>
            <a:r>
              <a:rPr lang="en-US" sz="1800" u="sng" dirty="0">
                <a:solidFill>
                  <a:schemeClr val="accent1">
                    <a:lumMod val="40000"/>
                    <a:lumOff val="60000"/>
                  </a:schemeClr>
                </a:solidFill>
              </a:rPr>
              <a:t>Launch JNC 8 Rx Pro</a:t>
            </a:r>
          </a:p>
        </p:txBody>
      </p:sp>
      <p:sp>
        <p:nvSpPr>
          <p:cNvPr id="51" name="TextBox 50"/>
          <p:cNvSpPr txBox="1"/>
          <p:nvPr/>
        </p:nvSpPr>
        <p:spPr>
          <a:xfrm>
            <a:off x="383376" y="2797791"/>
            <a:ext cx="2674145" cy="369332"/>
          </a:xfrm>
          <a:prstGeom prst="rect">
            <a:avLst/>
          </a:prstGeom>
          <a:noFill/>
        </p:spPr>
        <p:txBody>
          <a:bodyPr wrap="square" rtlCol="0">
            <a:spAutoFit/>
          </a:bodyPr>
          <a:lstStyle/>
          <a:p>
            <a:pPr algn="r"/>
            <a:r>
              <a:rPr lang="en-US" b="1" dirty="0"/>
              <a:t>information</a:t>
            </a:r>
            <a:r>
              <a:rPr lang="en-US" dirty="0"/>
              <a:t> card</a:t>
            </a:r>
            <a:endParaRPr lang="en-US" b="1" dirty="0"/>
          </a:p>
        </p:txBody>
      </p:sp>
      <p:sp>
        <p:nvSpPr>
          <p:cNvPr id="52" name="TextBox 51"/>
          <p:cNvSpPr txBox="1"/>
          <p:nvPr/>
        </p:nvSpPr>
        <p:spPr>
          <a:xfrm>
            <a:off x="383376" y="4147928"/>
            <a:ext cx="2674145" cy="369332"/>
          </a:xfrm>
          <a:prstGeom prst="rect">
            <a:avLst/>
          </a:prstGeom>
          <a:noFill/>
        </p:spPr>
        <p:txBody>
          <a:bodyPr wrap="square" rtlCol="0">
            <a:spAutoFit/>
          </a:bodyPr>
          <a:lstStyle/>
          <a:p>
            <a:pPr algn="r"/>
            <a:r>
              <a:rPr lang="en-US" b="1" dirty="0"/>
              <a:t>suggestion</a:t>
            </a:r>
            <a:r>
              <a:rPr lang="en-US" dirty="0"/>
              <a:t> card</a:t>
            </a:r>
            <a:endParaRPr lang="en-US" b="1" dirty="0"/>
          </a:p>
        </p:txBody>
      </p:sp>
      <p:sp>
        <p:nvSpPr>
          <p:cNvPr id="55" name="TextBox 54"/>
          <p:cNvSpPr txBox="1"/>
          <p:nvPr/>
        </p:nvSpPr>
        <p:spPr>
          <a:xfrm>
            <a:off x="383375" y="5476545"/>
            <a:ext cx="2674145" cy="369332"/>
          </a:xfrm>
          <a:prstGeom prst="rect">
            <a:avLst/>
          </a:prstGeom>
          <a:noFill/>
        </p:spPr>
        <p:txBody>
          <a:bodyPr wrap="square" rtlCol="0">
            <a:spAutoFit/>
          </a:bodyPr>
          <a:lstStyle/>
          <a:p>
            <a:pPr algn="r"/>
            <a:r>
              <a:rPr lang="en-US" b="1" dirty="0"/>
              <a:t>smart app link </a:t>
            </a:r>
            <a:r>
              <a:rPr lang="en-US" dirty="0"/>
              <a:t>card</a:t>
            </a:r>
            <a:endParaRPr lang="en-US" b="1" dirty="0"/>
          </a:p>
        </p:txBody>
      </p:sp>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794" y="6234844"/>
            <a:ext cx="294544" cy="294544"/>
          </a:xfrm>
          <a:prstGeom prst="rect">
            <a:avLst/>
          </a:prstGeom>
          <a:noFill/>
        </p:spPr>
      </p:pic>
    </p:spTree>
    <p:extLst>
      <p:ext uri="{BB962C8B-B14F-4D97-AF65-F5344CB8AC3E}">
        <p14:creationId xmlns:p14="http://schemas.microsoft.com/office/powerpoint/2010/main" val="12553890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500"/>
                                        <p:tgtEl>
                                          <p:spTgt spid="15"/>
                                        </p:tgtEl>
                                      </p:cBhvr>
                                    </p:animEffect>
                                  </p:childTnLst>
                                </p:cTn>
                              </p:par>
                              <p:par>
                                <p:cTn id="14" presetID="9"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dissolve">
                                      <p:cBhvr>
                                        <p:cTn id="21" dur="500"/>
                                        <p:tgtEl>
                                          <p:spTgt spid="2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dissolve">
                                      <p:cBhvr>
                                        <p:cTn id="24" dur="500"/>
                                        <p:tgtEl>
                                          <p:spTgt spid="34"/>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dissolve">
                                      <p:cBhvr>
                                        <p:cTn id="27" dur="500"/>
                                        <p:tgtEl>
                                          <p:spTgt spid="41"/>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dissolve">
                                      <p:cBhvr>
                                        <p:cTn id="30" dur="500"/>
                                        <p:tgtEl>
                                          <p:spTgt spid="42"/>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dissolv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dissolve">
                                      <p:cBhvr>
                                        <p:cTn id="38" dur="500"/>
                                        <p:tgtEl>
                                          <p:spTgt spid="45"/>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dissolve">
                                      <p:cBhvr>
                                        <p:cTn id="41" dur="500"/>
                                        <p:tgtEl>
                                          <p:spTgt spid="46"/>
                                        </p:tgtEl>
                                      </p:cBhvr>
                                    </p:animEffect>
                                  </p:childTnLst>
                                </p:cTn>
                              </p:par>
                              <p:par>
                                <p:cTn id="42" presetID="9" presetClass="entr" presetSubtype="0" fill="hold"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dissolve">
                                      <p:cBhvr>
                                        <p:cTn id="44" dur="500"/>
                                        <p:tgtEl>
                                          <p:spTgt spid="44"/>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dissolve">
                                      <p:cBhvr>
                                        <p:cTn id="49" dur="500"/>
                                        <p:tgtEl>
                                          <p:spTgt spid="5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dissolve">
                                      <p:cBhvr>
                                        <p:cTn id="52" dur="500"/>
                                        <p:tgtEl>
                                          <p:spTgt spid="47"/>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dissolve">
                                      <p:cBhvr>
                                        <p:cTn id="57" dur="500"/>
                                        <p:tgtEl>
                                          <p:spTgt spid="52"/>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dissolve">
                                      <p:cBhvr>
                                        <p:cTn id="60" dur="500"/>
                                        <p:tgtEl>
                                          <p:spTgt spid="48"/>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dissolve">
                                      <p:cBhvr>
                                        <p:cTn id="63" dur="500"/>
                                        <p:tgtEl>
                                          <p:spTgt spid="49"/>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55"/>
                                        </p:tgtEl>
                                        <p:attrNameLst>
                                          <p:attrName>style.visibility</p:attrName>
                                        </p:attrNameLst>
                                      </p:cBhvr>
                                      <p:to>
                                        <p:strVal val="visible"/>
                                      </p:to>
                                    </p:set>
                                    <p:animEffect transition="in" filter="dissolve">
                                      <p:cBhvr>
                                        <p:cTn id="68" dur="500"/>
                                        <p:tgtEl>
                                          <p:spTgt spid="55"/>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dissolve">
                                      <p:cBhvr>
                                        <p:cTn id="71" dur="500"/>
                                        <p:tgtEl>
                                          <p:spTgt spid="50"/>
                                        </p:tgtEl>
                                      </p:cBhvr>
                                    </p:animEffect>
                                  </p:childTnLst>
                                </p:cTn>
                              </p:par>
                              <p:par>
                                <p:cTn id="72" presetID="9" presetClass="entr" presetSubtype="0" fill="hold" nodeType="withEffect">
                                  <p:stCondLst>
                                    <p:cond delay="0"/>
                                  </p:stCondLst>
                                  <p:childTnLst>
                                    <p:set>
                                      <p:cBhvr>
                                        <p:cTn id="73" dur="1" fill="hold">
                                          <p:stCondLst>
                                            <p:cond delay="0"/>
                                          </p:stCondLst>
                                        </p:cTn>
                                        <p:tgtEl>
                                          <p:spTgt spid="56"/>
                                        </p:tgtEl>
                                        <p:attrNameLst>
                                          <p:attrName>style.visibility</p:attrName>
                                        </p:attrNameLst>
                                      </p:cBhvr>
                                      <p:to>
                                        <p:strVal val="visible"/>
                                      </p:to>
                                    </p:set>
                                    <p:animEffect transition="in" filter="dissolve">
                                      <p:cBhvr>
                                        <p:cTn id="7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29" grpId="0" animBg="1"/>
      <p:bldP spid="34" grpId="0"/>
      <p:bldP spid="41" grpId="0" animBg="1"/>
      <p:bldP spid="42" grpId="0" animBg="1"/>
      <p:bldP spid="43" grpId="0" animBg="1"/>
      <p:bldP spid="45" grpId="0" animBg="1"/>
      <p:bldP spid="46" grpId="0"/>
      <p:bldP spid="47" grpId="0" animBg="1"/>
      <p:bldP spid="48" grpId="0" animBg="1"/>
      <p:bldP spid="49" grpId="0" animBg="1"/>
      <p:bldP spid="50" grpId="0" animBg="1"/>
      <p:bldP spid="51" grpId="0"/>
      <p:bldP spid="52" grpId="0"/>
      <p:bldP spid="5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grpSp>
        <p:nvGrpSpPr>
          <p:cNvPr id="23" name="Group 22"/>
          <p:cNvGrpSpPr/>
          <p:nvPr/>
        </p:nvGrpSpPr>
        <p:grpSpPr>
          <a:xfrm>
            <a:off x="686472" y="2079197"/>
            <a:ext cx="9759320" cy="529568"/>
            <a:chOff x="514854" y="1688113"/>
            <a:chExt cx="7319490" cy="397176"/>
          </a:xfrm>
        </p:grpSpPr>
        <p:cxnSp>
          <p:nvCxnSpPr>
            <p:cNvPr id="7" name="Straight Arrow Connector 6"/>
            <p:cNvCxnSpPr/>
            <p:nvPr/>
          </p:nvCxnSpPr>
          <p:spPr>
            <a:xfrm>
              <a:off x="617823" y="2085289"/>
              <a:ext cx="7216521" cy="0"/>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14854" y="1688113"/>
              <a:ext cx="5543248" cy="288541"/>
            </a:xfrm>
            <a:prstGeom prst="rect">
              <a:avLst/>
            </a:prstGeom>
            <a:noFill/>
          </p:spPr>
          <p:txBody>
            <a:bodyPr wrap="square" rtlCol="0">
              <a:spAutoFit/>
            </a:bodyPr>
            <a:lstStyle/>
            <a:p>
              <a:r>
                <a:rPr lang="en-US" dirty="0"/>
                <a:t>POST https://example.com/cds-services/example-service</a:t>
              </a:r>
            </a:p>
          </p:txBody>
        </p:sp>
      </p:grpSp>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a:t>EHR</a:t>
            </a:r>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a:t>CDS Service</a:t>
            </a:r>
          </a:p>
        </p:txBody>
      </p:sp>
      <p:sp>
        <p:nvSpPr>
          <p:cNvPr id="14" name="Rectangle 13"/>
          <p:cNvSpPr/>
          <p:nvPr/>
        </p:nvSpPr>
        <p:spPr>
          <a:xfrm>
            <a:off x="436308" y="2589795"/>
            <a:ext cx="11755692" cy="4431978"/>
          </a:xfrm>
          <a:prstGeom prst="rect">
            <a:avLst/>
          </a:prstGeom>
        </p:spPr>
        <p:txBody>
          <a:bodyPr wrap="square" lIns="121917" tIns="60958" rIns="121917" bIns="60958">
            <a:spAutoFit/>
          </a:bodyPr>
          <a:lstStyle/>
          <a:p>
            <a:r>
              <a:rPr lang="en-US" sz="2800" b="1" dirty="0">
                <a:latin typeface="Courier New"/>
                <a:cs typeface="Courier New"/>
              </a:rPr>
              <a:t>{</a:t>
            </a:r>
          </a:p>
          <a:p>
            <a:r>
              <a:rPr lang="en-US" sz="2800" b="1" dirty="0">
                <a:solidFill>
                  <a:srgbClr val="3366FF"/>
                </a:solidFill>
                <a:latin typeface="Courier New"/>
                <a:cs typeface="Courier New"/>
              </a:rPr>
              <a:t>  "hook"</a:t>
            </a:r>
            <a:r>
              <a:rPr lang="en-US" sz="2800" b="1" dirty="0">
                <a:latin typeface="Courier New"/>
                <a:cs typeface="Courier New"/>
              </a:rPr>
              <a:t>: </a:t>
            </a:r>
            <a:r>
              <a:rPr lang="en-US" sz="2800" b="1" dirty="0">
                <a:solidFill>
                  <a:srgbClr val="008000"/>
                </a:solidFill>
                <a:latin typeface="Courier New"/>
                <a:cs typeface="Courier New"/>
              </a:rPr>
              <a:t>"patient-view”</a:t>
            </a:r>
            <a:r>
              <a:rPr lang="en-US" sz="2800" b="1" dirty="0">
                <a:latin typeface="Courier New"/>
                <a:cs typeface="Courier New"/>
              </a:rPr>
              <a:t>,</a:t>
            </a:r>
          </a:p>
          <a:p>
            <a:r>
              <a:rPr lang="en-US" sz="2800" b="1" dirty="0">
                <a:solidFill>
                  <a:srgbClr val="3366FF"/>
                </a:solidFill>
                <a:latin typeface="Courier New"/>
                <a:cs typeface="Courier New"/>
              </a:rPr>
              <a:t>  "fhirServer"</a:t>
            </a:r>
            <a:r>
              <a:rPr lang="en-US" sz="2800" b="1" dirty="0">
                <a:latin typeface="Courier New"/>
                <a:cs typeface="Courier New"/>
              </a:rPr>
              <a:t>: </a:t>
            </a:r>
            <a:r>
              <a:rPr lang="en-US" sz="2800" b="1" dirty="0">
                <a:solidFill>
                  <a:srgbClr val="008000"/>
                </a:solidFill>
                <a:latin typeface="Courier New"/>
                <a:cs typeface="Courier New"/>
              </a:rPr>
              <a:t>"https://</a:t>
            </a:r>
            <a:r>
              <a:rPr lang="en-US" sz="2800" b="1" dirty="0" err="1">
                <a:solidFill>
                  <a:srgbClr val="008000"/>
                </a:solidFill>
                <a:latin typeface="Courier New"/>
                <a:cs typeface="Courier New"/>
              </a:rPr>
              <a:t>fhir.example.com</a:t>
            </a:r>
            <a:r>
              <a:rPr lang="en-US" sz="2800" b="1" dirty="0">
                <a:solidFill>
                  <a:srgbClr val="008000"/>
                </a:solidFill>
                <a:latin typeface="Courier New"/>
                <a:cs typeface="Courier New"/>
              </a:rPr>
              <a:t>"</a:t>
            </a:r>
            <a:r>
              <a:rPr lang="en-US" sz="2800" b="1" dirty="0">
                <a:latin typeface="Courier New"/>
                <a:cs typeface="Courier New"/>
              </a:rPr>
              <a:t>,</a:t>
            </a:r>
          </a:p>
          <a:p>
            <a:r>
              <a:rPr lang="en-US" sz="2800" b="1" dirty="0">
                <a:latin typeface="Courier New"/>
                <a:cs typeface="Courier New"/>
              </a:rPr>
              <a:t>  </a:t>
            </a:r>
            <a:r>
              <a:rPr lang="en-US" sz="2800" b="1" dirty="0">
                <a:solidFill>
                  <a:srgbClr val="3366FF"/>
                </a:solidFill>
                <a:latin typeface="Courier New"/>
                <a:cs typeface="Courier New"/>
              </a:rPr>
              <a:t>"context"</a:t>
            </a:r>
            <a:r>
              <a:rPr lang="en-US" sz="2800" b="1" dirty="0">
                <a:latin typeface="Courier New"/>
                <a:cs typeface="Courier New"/>
              </a:rPr>
              <a:t>: {</a:t>
            </a:r>
          </a:p>
          <a:p>
            <a:r>
              <a:rPr lang="en-US" sz="2800" b="1" dirty="0">
                <a:solidFill>
                  <a:srgbClr val="3366FF"/>
                </a:solidFill>
                <a:latin typeface="Courier New"/>
                <a:cs typeface="Courier New"/>
              </a:rPr>
              <a:t>    "user"</a:t>
            </a:r>
            <a:r>
              <a:rPr lang="en-US" sz="2800" b="1" dirty="0">
                <a:latin typeface="Courier New"/>
                <a:cs typeface="Courier New"/>
              </a:rPr>
              <a:t>: </a:t>
            </a:r>
            <a:r>
              <a:rPr lang="en-US" sz="2800" b="1" dirty="0">
                <a:solidFill>
                  <a:srgbClr val="008000"/>
                </a:solidFill>
                <a:latin typeface="Courier New"/>
                <a:cs typeface="Courier New"/>
              </a:rPr>
              <a:t>"Practitioner/789"</a:t>
            </a:r>
            <a:endParaRPr lang="en-US" sz="2800" b="1" dirty="0">
              <a:latin typeface="Courier New"/>
              <a:cs typeface="Courier New"/>
            </a:endParaRPr>
          </a:p>
          <a:p>
            <a:r>
              <a:rPr lang="en-US" sz="2800" b="1" dirty="0">
                <a:solidFill>
                  <a:srgbClr val="3366FF"/>
                </a:solidFill>
                <a:latin typeface="Courier New"/>
                <a:cs typeface="Courier New"/>
              </a:rPr>
              <a:t>    "</a:t>
            </a:r>
            <a:r>
              <a:rPr lang="en-US" sz="2800" b="1" dirty="0" err="1">
                <a:solidFill>
                  <a:srgbClr val="3366FF"/>
                </a:solidFill>
                <a:latin typeface="Courier New"/>
                <a:cs typeface="Courier New"/>
              </a:rPr>
              <a:t>patientId</a:t>
            </a:r>
            <a:r>
              <a:rPr lang="en-US" sz="2800" b="1" dirty="0">
                <a:solidFill>
                  <a:srgbClr val="3366FF"/>
                </a:solidFill>
                <a:latin typeface="Courier New"/>
                <a:cs typeface="Courier New"/>
              </a:rPr>
              <a:t>"</a:t>
            </a:r>
            <a:r>
              <a:rPr lang="en-US" sz="2800" b="1" dirty="0">
                <a:latin typeface="Courier New"/>
                <a:cs typeface="Courier New"/>
              </a:rPr>
              <a:t>: </a:t>
            </a:r>
            <a:r>
              <a:rPr lang="en-US" sz="2800" b="1" dirty="0">
                <a:solidFill>
                  <a:srgbClr val="008000"/>
                </a:solidFill>
                <a:latin typeface="Courier New"/>
                <a:cs typeface="Courier New"/>
              </a:rPr>
              <a:t>"123"</a:t>
            </a:r>
            <a:r>
              <a:rPr lang="en-US" sz="2800" b="1" dirty="0">
                <a:latin typeface="Courier New"/>
                <a:cs typeface="Courier New"/>
              </a:rPr>
              <a:t>,</a:t>
            </a:r>
          </a:p>
          <a:p>
            <a:r>
              <a:rPr lang="en-US" sz="2800" b="1" dirty="0">
                <a:latin typeface="Courier New"/>
                <a:cs typeface="Courier New"/>
              </a:rPr>
              <a:t>    </a:t>
            </a:r>
            <a:r>
              <a:rPr lang="en-US" sz="2800" b="1" dirty="0">
                <a:solidFill>
                  <a:srgbClr val="3366FF"/>
                </a:solidFill>
                <a:latin typeface="Courier New"/>
                <a:cs typeface="Courier New"/>
              </a:rPr>
              <a:t>"</a:t>
            </a:r>
            <a:r>
              <a:rPr lang="en-US" sz="2800" b="1" dirty="0" err="1">
                <a:solidFill>
                  <a:srgbClr val="3366FF"/>
                </a:solidFill>
                <a:latin typeface="Courier New"/>
                <a:cs typeface="Courier New"/>
              </a:rPr>
              <a:t>encounterId</a:t>
            </a:r>
            <a:r>
              <a:rPr lang="en-US" sz="2800" b="1" dirty="0">
                <a:solidFill>
                  <a:srgbClr val="3366FF"/>
                </a:solidFill>
                <a:latin typeface="Courier New"/>
                <a:cs typeface="Courier New"/>
              </a:rPr>
              <a:t>"</a:t>
            </a:r>
            <a:r>
              <a:rPr lang="en-US" sz="2800" b="1" dirty="0">
                <a:latin typeface="Courier New"/>
                <a:cs typeface="Courier New"/>
              </a:rPr>
              <a:t>: </a:t>
            </a:r>
            <a:r>
              <a:rPr lang="en-US" sz="2800" b="1" dirty="0">
                <a:solidFill>
                  <a:srgbClr val="008000"/>
                </a:solidFill>
                <a:latin typeface="Courier New"/>
                <a:cs typeface="Courier New"/>
              </a:rPr>
              <a:t>"456"</a:t>
            </a:r>
            <a:r>
              <a:rPr lang="en-US" sz="2800" b="1" dirty="0">
                <a:latin typeface="Courier New"/>
                <a:cs typeface="Courier New"/>
              </a:rPr>
              <a:t>,</a:t>
            </a:r>
          </a:p>
          <a:p>
            <a:r>
              <a:rPr lang="en-US" sz="2800" b="1" dirty="0">
                <a:latin typeface="Courier New"/>
                <a:cs typeface="Courier New"/>
              </a:rPr>
              <a:t>  },</a:t>
            </a:r>
          </a:p>
          <a:p>
            <a:r>
              <a:rPr lang="en-US" sz="2800" b="1" dirty="0">
                <a:solidFill>
                  <a:schemeClr val="bg1">
                    <a:lumMod val="50000"/>
                  </a:schemeClr>
                </a:solidFill>
                <a:latin typeface="Courier New"/>
                <a:cs typeface="Courier New"/>
              </a:rPr>
              <a:t>  ...</a:t>
            </a:r>
          </a:p>
          <a:p>
            <a:r>
              <a:rPr lang="en-US" sz="2800" b="1" dirty="0">
                <a:latin typeface="Courier New"/>
                <a:cs typeface="Courier New"/>
              </a:rPr>
              <a:t>}</a:t>
            </a:r>
          </a:p>
        </p:txBody>
      </p:sp>
    </p:spTree>
    <p:extLst>
      <p:ext uri="{BB962C8B-B14F-4D97-AF65-F5344CB8AC3E}">
        <p14:creationId xmlns:p14="http://schemas.microsoft.com/office/powerpoint/2010/main" val="2363910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2000" fill="hold"/>
                                        <p:tgtEl>
                                          <p:spTgt spid="23"/>
                                        </p:tgtEl>
                                        <p:attrNameLst>
                                          <p:attrName>ppt_x</p:attrName>
                                        </p:attrNameLst>
                                      </p:cBhvr>
                                      <p:tavLst>
                                        <p:tav tm="0">
                                          <p:val>
                                            <p:strVal val="0-#ppt_w/2"/>
                                          </p:val>
                                        </p:tav>
                                        <p:tav tm="100000">
                                          <p:val>
                                            <p:strVal val="#ppt_x"/>
                                          </p:val>
                                        </p:tav>
                                      </p:tavLst>
                                    </p:anim>
                                    <p:anim calcmode="lin" valueType="num">
                                      <p:cBhvr additive="base">
                                        <p:cTn id="8" dur="2000" fill="hold"/>
                                        <p:tgtEl>
                                          <p:spTgt spid="23"/>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9" presetClass="entr" presetSubtype="0"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TYLE A">
  <a:themeElements>
    <a:clrScheme name="Surescripts 2">
      <a:dk1>
        <a:srgbClr val="005677"/>
      </a:dk1>
      <a:lt1>
        <a:sysClr val="window" lastClr="FFFFFF"/>
      </a:lt1>
      <a:dk2>
        <a:srgbClr val="ED8B00"/>
      </a:dk2>
      <a:lt2>
        <a:srgbClr val="0886B2"/>
      </a:lt2>
      <a:accent1>
        <a:srgbClr val="089BCD"/>
      </a:accent1>
      <a:accent2>
        <a:srgbClr val="FFC000"/>
      </a:accent2>
      <a:accent3>
        <a:srgbClr val="666666"/>
      </a:accent3>
      <a:accent4>
        <a:srgbClr val="A5A5A5"/>
      </a:accent4>
      <a:accent5>
        <a:srgbClr val="E7E6E6"/>
      </a:accent5>
      <a:accent6>
        <a:srgbClr val="70AD47"/>
      </a:accent6>
      <a:hlink>
        <a:srgbClr val="ED8B00"/>
      </a:hlink>
      <a:folHlink>
        <a:srgbClr val="0A86B2"/>
      </a:folHlink>
    </a:clrScheme>
    <a:fontScheme name="surescrip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dirty="0">
            <a:latin typeface="Arial" panose="020B0604020202020204" pitchFamily="34" charset="0"/>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nchor="t" anchorCtr="0">
        <a:noAutofit/>
      </a:bodyPr>
      <a:lstStyle>
        <a:defPPr algn="l">
          <a:defRPr sz="2000" dirty="0" err="1" smtClean="0">
            <a:solidFill>
              <a:schemeClr val="bg2"/>
            </a:solidFill>
            <a:latin typeface="+mj-l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2938</TotalTime>
  <Words>2708</Words>
  <Application>Microsoft Macintosh PowerPoint</Application>
  <PresentationFormat>Widescreen</PresentationFormat>
  <Paragraphs>502</Paragraphs>
  <Slides>49</Slides>
  <Notes>28</Notes>
  <HiddenSlides>1</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49</vt:i4>
      </vt:variant>
    </vt:vector>
  </HeadingPairs>
  <TitlesOfParts>
    <vt:vector size="64" baseType="lpstr">
      <vt:lpstr>MS PGothic</vt:lpstr>
      <vt:lpstr>MS PGothic</vt:lpstr>
      <vt:lpstr>ヒラギノ角ゴ ProN W3</vt:lpstr>
      <vt:lpstr>apple color emoji</vt:lpstr>
      <vt:lpstr>Arial</vt:lpstr>
      <vt:lpstr>Arial Bold</vt:lpstr>
      <vt:lpstr>Calibri</vt:lpstr>
      <vt:lpstr>Calibri Light</vt:lpstr>
      <vt:lpstr>Courier New</vt:lpstr>
      <vt:lpstr>Franklin Gothic Book</vt:lpstr>
      <vt:lpstr>Gill Sans</vt:lpstr>
      <vt:lpstr>Wingdings</vt:lpstr>
      <vt:lpstr>STYLE A</vt:lpstr>
      <vt:lpstr>Office Theme</vt:lpstr>
      <vt:lpstr>think-cell Slide</vt:lpstr>
      <vt:lpstr>Remote Decision Support with </vt:lpstr>
      <vt:lpstr>PowerPoint Presentation</vt:lpstr>
      <vt:lpstr>The problem with SMART apps</vt:lpstr>
      <vt:lpstr>PowerPoint Presentation</vt:lpstr>
      <vt:lpstr>CDS Hooks A vendor agnostic remote decision support specification</vt:lpstr>
      <vt:lpstr>CDS Service</vt:lpstr>
      <vt:lpstr>Example Hooks</vt:lpstr>
      <vt:lpstr>PowerPoint Presentation</vt:lpstr>
      <vt:lpstr>PowerPoint Presentation</vt:lpstr>
      <vt:lpstr>PowerPoint Presentation</vt:lpstr>
      <vt:lpstr>PowerPoint Presentation</vt:lpstr>
      <vt:lpstr>Cards</vt:lpstr>
      <vt:lpstr>CDS Service Response JSON</vt:lpstr>
      <vt:lpstr>Card Indicator</vt:lpstr>
      <vt:lpstr>Common Card Examples</vt:lpstr>
      <vt:lpstr>Cards can contain any combination of information, suggestions, and links</vt:lpstr>
      <vt:lpstr>Capturing user behavior for analytics</vt:lpstr>
      <vt:lpstr>PowerPoint Presentation</vt:lpstr>
      <vt:lpstr>Discovery</vt:lpstr>
      <vt:lpstr>CDS Service Invocation</vt:lpstr>
      <vt:lpstr>Data Access available to a CDS Service</vt:lpstr>
      <vt:lpstr>Hook Context Data</vt:lpstr>
      <vt:lpstr>Prefetch Data</vt:lpstr>
      <vt:lpstr>Why Prefetch?</vt:lpstr>
      <vt:lpstr>Security</vt:lpstr>
      <vt:lpstr>Security &gt; JWT</vt:lpstr>
      <vt:lpstr>Security &gt; JWT</vt:lpstr>
      <vt:lpstr>sandbox.cds-hooks.org</vt:lpstr>
      <vt:lpstr>Separation of Concerns</vt:lpstr>
      <vt:lpstr>PowerPoint Presentation</vt:lpstr>
      <vt:lpstr>Argonauts ❤️ CDS Hooks</vt:lpstr>
      <vt:lpstr>2018 Roadmap</vt:lpstr>
      <vt:lpstr>What’s after 1.0?</vt:lpstr>
      <vt:lpstr>Wait, doesn’t FHIR already define an approach for CDS?</vt:lpstr>
      <vt:lpstr>PowerPoint Presentation</vt:lpstr>
      <vt:lpstr>References</vt:lpstr>
      <vt:lpstr>Let’s code!</vt:lpstr>
      <vt:lpstr>Grab these CC-BY-SA slides at  github.com/kpshek/cds-hooks-presentation</vt:lpstr>
      <vt:lpstr>Thanks!</vt:lpstr>
      <vt:lpstr>Addendum  Sample content from CDS vendors developing on CDS Hooks</vt:lpstr>
      <vt:lpstr>PowerPoint Presentation</vt:lpstr>
      <vt:lpstr>PowerPoint Presentation</vt:lpstr>
      <vt:lpstr>Medication Management for Adherence (CDS Hooks)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AMIA 2016 -- System Demonstration</dc:title>
  <dc:creator>David Mccallie</dc:creator>
  <cp:lastModifiedBy>Shekleton,Kevin</cp:lastModifiedBy>
  <cp:revision>394</cp:revision>
  <cp:lastPrinted>2016-11-14T17:42:56Z</cp:lastPrinted>
  <dcterms:created xsi:type="dcterms:W3CDTF">2016-10-20T03:15:38Z</dcterms:created>
  <dcterms:modified xsi:type="dcterms:W3CDTF">2018-06-20T11:58:29Z</dcterms:modified>
</cp:coreProperties>
</file>